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31" r:id="rId2"/>
    <p:sldMasterId id="2147483843" r:id="rId3"/>
  </p:sldMasterIdLst>
  <p:notesMasterIdLst>
    <p:notesMasterId r:id="rId61"/>
  </p:notesMasterIdLst>
  <p:sldIdLst>
    <p:sldId id="1727" r:id="rId4"/>
    <p:sldId id="1730" r:id="rId5"/>
    <p:sldId id="1731" r:id="rId6"/>
    <p:sldId id="1809" r:id="rId7"/>
    <p:sldId id="1736" r:id="rId8"/>
    <p:sldId id="1737" r:id="rId9"/>
    <p:sldId id="1759" r:id="rId10"/>
    <p:sldId id="1808" r:id="rId11"/>
    <p:sldId id="1747" r:id="rId12"/>
    <p:sldId id="1748" r:id="rId13"/>
    <p:sldId id="1749" r:id="rId14"/>
    <p:sldId id="1750" r:id="rId15"/>
    <p:sldId id="1751" r:id="rId16"/>
    <p:sldId id="1752" r:id="rId17"/>
    <p:sldId id="1753" r:id="rId18"/>
    <p:sldId id="1754" r:id="rId19"/>
    <p:sldId id="1755" r:id="rId20"/>
    <p:sldId id="1756" r:id="rId21"/>
    <p:sldId id="1757" r:id="rId22"/>
    <p:sldId id="1758" r:id="rId23"/>
    <p:sldId id="1782" r:id="rId24"/>
    <p:sldId id="1760" r:id="rId25"/>
    <p:sldId id="1761" r:id="rId26"/>
    <p:sldId id="1762" r:id="rId27"/>
    <p:sldId id="1763" r:id="rId28"/>
    <p:sldId id="1764" r:id="rId29"/>
    <p:sldId id="1765" r:id="rId30"/>
    <p:sldId id="1766" r:id="rId31"/>
    <p:sldId id="1804" r:id="rId32"/>
    <p:sldId id="1801" r:id="rId33"/>
    <p:sldId id="1787" r:id="rId34"/>
    <p:sldId id="1792" r:id="rId35"/>
    <p:sldId id="1793" r:id="rId36"/>
    <p:sldId id="1794" r:id="rId37"/>
    <p:sldId id="1795" r:id="rId38"/>
    <p:sldId id="1796" r:id="rId39"/>
    <p:sldId id="1797" r:id="rId40"/>
    <p:sldId id="1811" r:id="rId41"/>
    <p:sldId id="1813" r:id="rId42"/>
    <p:sldId id="1814" r:id="rId43"/>
    <p:sldId id="1798" r:id="rId44"/>
    <p:sldId id="1799" r:id="rId45"/>
    <p:sldId id="1784" r:id="rId46"/>
    <p:sldId id="1806" r:id="rId47"/>
    <p:sldId id="1572" r:id="rId48"/>
    <p:sldId id="1775" r:id="rId49"/>
    <p:sldId id="1776" r:id="rId50"/>
    <p:sldId id="1773" r:id="rId51"/>
    <p:sldId id="1774" r:id="rId52"/>
    <p:sldId id="1777" r:id="rId53"/>
    <p:sldId id="1779" r:id="rId54"/>
    <p:sldId id="1805" r:id="rId55"/>
    <p:sldId id="1807" r:id="rId56"/>
    <p:sldId id="1778" r:id="rId57"/>
    <p:sldId id="1771" r:id="rId58"/>
    <p:sldId id="1772" r:id="rId59"/>
    <p:sldId id="1815" r:id="rId60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CDBC"/>
    <a:srgbClr val="BD582C"/>
    <a:srgbClr val="008080"/>
    <a:srgbClr val="0033CC"/>
    <a:srgbClr val="0000C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59" autoAdjust="0"/>
    <p:restoredTop sz="96233" autoAdjust="0"/>
  </p:normalViewPr>
  <p:slideViewPr>
    <p:cSldViewPr snapToGrid="0">
      <p:cViewPr varScale="1">
        <p:scale>
          <a:sx n="110" d="100"/>
          <a:sy n="110" d="100"/>
        </p:scale>
        <p:origin x="42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0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notesMaster" Target="notesMasters/notesMaster1.xml"/><Relationship Id="rId62" Type="http://schemas.openxmlformats.org/officeDocument/2006/relationships/commentAuthors" Target="commentAuthor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emf"/><Relationship Id="rId1" Type="http://schemas.openxmlformats.org/officeDocument/2006/relationships/image" Target="../media/image26.wmf"/><Relationship Id="rId2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35172" name="Slide Number Placeholder 3"/>
          <p:cNvSpPr txBox="1">
            <a:spLocks noGrp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2B659A-A516-48D3-A12E-638BC439C5D0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3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5956" name="Slide Number Placeholder 3"/>
          <p:cNvSpPr txBox="1">
            <a:spLocks noGrp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73DB047-927A-44F3-B41D-DE925A4A7480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44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6980" name="Slide Number Placeholder 3"/>
          <p:cNvSpPr txBox="1">
            <a:spLocks noGrp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4E02D8E-44E3-46DE-B467-0B75E7507B42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73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8004" name="Slide Number Placeholder 3"/>
          <p:cNvSpPr txBox="1">
            <a:spLocks noGrp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F9EE1969-065C-4557-8419-0E148AE4A489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87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9028" name="Slide Number Placeholder 3"/>
          <p:cNvSpPr txBox="1">
            <a:spLocks noGrp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3069B78-B232-4294-96D6-E6846335D8A4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76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r>
              <a:rPr lang="en-US" altLang="zh-CN" smtClean="0"/>
              <a:t>An underlying graph </a:t>
            </a:r>
            <a:r>
              <a:rPr lang="en-US" altLang="zh-CN" b="1" smtClean="0">
                <a:solidFill>
                  <a:srgbClr val="C00000"/>
                </a:solidFill>
              </a:rPr>
              <a:t>structure</a:t>
            </a:r>
            <a:r>
              <a:rPr lang="en-US" altLang="zh-CN" smtClean="0"/>
              <a:t> comprising entities and relationships</a:t>
            </a:r>
          </a:p>
          <a:p>
            <a:pPr lvl="1"/>
            <a:r>
              <a:rPr lang="en-US" altLang="zh-CN" smtClean="0"/>
              <a:t>Multidimensional </a:t>
            </a:r>
            <a:r>
              <a:rPr lang="en-US" altLang="zh-CN" b="1" smtClean="0">
                <a:solidFill>
                  <a:srgbClr val="C00000"/>
                </a:solidFill>
              </a:rPr>
              <a:t>attributes</a:t>
            </a:r>
            <a:r>
              <a:rPr lang="en-US" altLang="zh-CN" smtClean="0">
                <a:solidFill>
                  <a:srgbClr val="C00000"/>
                </a:solidFill>
              </a:rPr>
              <a:t> </a:t>
            </a:r>
            <a:r>
              <a:rPr lang="en-US" altLang="zh-CN" smtClean="0"/>
              <a:t>are specified and associated with entities of the network</a:t>
            </a:r>
          </a:p>
          <a:p>
            <a:r>
              <a:rPr lang="en-US" altLang="zh-CN" smtClean="0"/>
              <a:t>There exist considerable technology gaps in managing, querying and summarizing multidimensional networks effectively</a:t>
            </a: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1300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633E83E-9D3D-4EB1-A6D1-2867B74B1116}" type="slidenum">
              <a:rPr lang="zh-CN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7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For edges with no weights, it means the weight is 1 by default!</a:t>
            </a:r>
            <a:endParaRPr lang="zh-CN" altLang="en-US" smtClean="0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5681BBCC-82FC-4590-A53B-9A53133A9F68}" type="slidenum">
              <a:rPr lang="zh-CN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79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321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6D68C73-A2FC-4831-8EBB-142BC2B6A46E}" type="slidenum">
              <a:rPr lang="zh-CN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79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Cuboid query follows the conventional OLAP model</a:t>
            </a:r>
          </a:p>
          <a:p>
            <a:r>
              <a:rPr lang="en-US" altLang="zh-CN" smtClean="0"/>
              <a:t>more than one cuboid is involved in a query</a:t>
            </a:r>
            <a:endParaRPr lang="zh-CN" altLang="en-US" smtClean="0"/>
          </a:p>
        </p:txBody>
      </p:sp>
      <p:sp>
        <p:nvSpPr>
          <p:cNvPr id="1331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AE203E10-37B0-468D-83B9-D4EA1D606166}" type="slidenum">
              <a:rPr lang="zh-CN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352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7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F3A4811-9A29-42E5-A314-0C36723DC212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696913"/>
            <a:ext cx="6197600" cy="348615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3667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510"/>
            <a:ext cx="5607050" cy="41832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86667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4C637F0-5F90-4B4D-BEA2-CBDC4D18BF6D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696913"/>
            <a:ext cx="6197600" cy="348615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45344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F1A601D8-6494-4B1F-AE78-8C2FCF968BC3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696913"/>
            <a:ext cx="6197600" cy="348615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0473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5D9D1C3-AA5A-4F3E-B087-4423CBCD44BA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696913"/>
            <a:ext cx="6197600" cy="348615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07165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D234E8C4-32C7-40D6-928D-7538B5A72C6F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696913"/>
            <a:ext cx="6197600" cy="348615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24630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102715A-9622-401D-A73C-4336DF5549AB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696913"/>
            <a:ext cx="6197600" cy="348615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286035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95CF6E4D-B350-48FA-917D-BB19B7A4A356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696913"/>
            <a:ext cx="6197600" cy="348615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69904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9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0D30E79A-7243-4CB1-8B00-29E963F5BC08}" type="slidenum">
              <a:rPr lang="zh-CN" altLang="en-US"/>
              <a:pPr algn="r">
                <a:spcBef>
                  <a:spcPct val="0"/>
                </a:spcBef>
              </a:pPr>
              <a:t>31</a:t>
            </a:fld>
            <a:endParaRPr lang="en-US" altLang="zh-CN"/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97600" cy="3486150"/>
          </a:xfrm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68402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A04FE846-27B4-47D7-AA84-408405CE3BDD}" type="slidenum">
              <a:rPr lang="zh-CN" altLang="en-US"/>
              <a:pPr algn="r">
                <a:spcBef>
                  <a:spcPct val="0"/>
                </a:spcBef>
              </a:pPr>
              <a:t>32</a:t>
            </a:fld>
            <a:endParaRPr lang="en-US" altLang="zh-CN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91098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FEDB56F4-1415-4726-BD76-D3B800584378}" type="slidenum">
              <a:rPr lang="zh-CN" altLang="en-US"/>
              <a:pPr algn="r">
                <a:spcBef>
                  <a:spcPct val="0"/>
                </a:spcBef>
              </a:pPr>
              <a:t>33</a:t>
            </a:fld>
            <a:endParaRPr lang="en-US" altLang="zh-CN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97600" cy="3486150"/>
          </a:xfrm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4266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39267" name="Rectangle 3"/>
          <p:cNvSpPr>
            <a:spLocks noGrp="1"/>
          </p:cNvSpPr>
          <p:nvPr>
            <p:ph type="body" idx="1"/>
          </p:nvPr>
        </p:nvSpPr>
        <p:spPr>
          <a:xfrm>
            <a:off x="701675" y="4416510"/>
            <a:ext cx="5607050" cy="41832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7" tIns="46589" rIns="93177" bIns="46589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7726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2A87349-C033-4FF6-8CD2-D5466400A579}" type="slidenum">
              <a:rPr lang="zh-CN" altLang="en-US"/>
              <a:pPr algn="r">
                <a:spcBef>
                  <a:spcPct val="0"/>
                </a:spcBef>
              </a:pPr>
              <a:t>34</a:t>
            </a:fld>
            <a:endParaRPr lang="en-US" altLang="zh-CN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02747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F7A914CD-E72B-4539-B04A-D921B396293F}" type="slidenum">
              <a:rPr lang="zh-CN" altLang="en-US"/>
              <a:pPr algn="r">
                <a:spcBef>
                  <a:spcPct val="0"/>
                </a:spcBef>
              </a:pPr>
              <a:t>35</a:t>
            </a:fld>
            <a:endParaRPr lang="en-US" altLang="zh-CN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97600" cy="3486150"/>
          </a:xfrm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18667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C6EC7710-C60C-49AA-92B9-2743B911DB4D}" type="slidenum">
              <a:rPr lang="zh-CN" altLang="en-US"/>
              <a:pPr algn="r">
                <a:spcBef>
                  <a:spcPct val="0"/>
                </a:spcBef>
              </a:pPr>
              <a:t>36</a:t>
            </a:fld>
            <a:endParaRPr lang="en-US" altLang="zh-CN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97600" cy="348615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88639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898CF7F3-8E58-4969-AFD1-FCF6B90C46B8}" type="slidenum">
              <a:rPr lang="zh-CN" altLang="en-US"/>
              <a:pPr algn="r">
                <a:spcBef>
                  <a:spcPct val="0"/>
                </a:spcBef>
              </a:pPr>
              <a:t>37</a:t>
            </a:fld>
            <a:endParaRPr lang="en-US" altLang="zh-CN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97600" cy="3486150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510"/>
            <a:ext cx="5607050" cy="41832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If a relation has multiple foreign keys but no primary key, it is a relation of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631766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346B4007-B784-46A1-94A8-7FD009899E43}" type="slidenum">
              <a:rPr lang="zh-CN" altLang="en-US"/>
              <a:pPr algn="r">
                <a:spcBef>
                  <a:spcPct val="0"/>
                </a:spcBef>
              </a:pPr>
              <a:t>38</a:t>
            </a:fld>
            <a:endParaRPr lang="en-US" altLang="zh-CN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92150"/>
            <a:ext cx="6156325" cy="3463925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02690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6C428B95-2A08-42DC-8FD7-8D762BCE00C7}" type="slidenum">
              <a:rPr lang="zh-CN" altLang="en-US"/>
              <a:pPr algn="r">
                <a:spcBef>
                  <a:spcPct val="0"/>
                </a:spcBef>
              </a:pPr>
              <a:t>39</a:t>
            </a:fld>
            <a:endParaRPr lang="en-US" altLang="zh-CN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92150"/>
            <a:ext cx="6156325" cy="3463925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22297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D5485CA-312E-4667-8D97-1490A4A827D7}" type="slidenum">
              <a:rPr lang="zh-CN" altLang="en-US"/>
              <a:pPr algn="r">
                <a:spcBef>
                  <a:spcPct val="0"/>
                </a:spcBef>
              </a:pPr>
              <a:t>40</a:t>
            </a:fld>
            <a:endParaRPr lang="en-US" altLang="zh-CN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92150"/>
            <a:ext cx="6156325" cy="3463925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87850"/>
            <a:ext cx="5607050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i="1" smtClean="0"/>
              <a:t>P</a:t>
            </a:r>
            <a:r>
              <a:rPr lang="en-US" altLang="zh-CN" smtClean="0"/>
              <a:t>(</a:t>
            </a:r>
            <a:r>
              <a:rPr lang="en-US" altLang="zh-CN" i="1" smtClean="0"/>
              <a:t>r</a:t>
            </a:r>
            <a:r>
              <a:rPr lang="en-US" altLang="zh-CN" smtClean="0"/>
              <a:t>) (or </a:t>
            </a:r>
            <a:r>
              <a:rPr lang="en-US" altLang="zh-CN" i="1" smtClean="0"/>
              <a:t>N</a:t>
            </a:r>
            <a:r>
              <a:rPr lang="en-US" altLang="zh-CN" smtClean="0"/>
              <a:t>(</a:t>
            </a:r>
            <a:r>
              <a:rPr lang="en-US" altLang="zh-CN" i="1" smtClean="0"/>
              <a:t>r</a:t>
            </a:r>
            <a:r>
              <a:rPr lang="en-US" altLang="zh-CN" smtClean="0"/>
              <a:t>)) is the number of positive (or negative) target tuples satisfying a rule </a:t>
            </a:r>
            <a:r>
              <a:rPr lang="en-US" altLang="zh-CN" i="1" smtClean="0"/>
              <a:t>r</a:t>
            </a:r>
            <a:r>
              <a:rPr lang="en-US" altLang="zh-CN" smtClean="0"/>
              <a:t>.</a:t>
            </a:r>
            <a:endParaRPr lang="en-US" altLang="zh-CN" i="1" smtClean="0"/>
          </a:p>
        </p:txBody>
      </p:sp>
    </p:spTree>
    <p:extLst>
      <p:ext uri="{BB962C8B-B14F-4D97-AF65-F5344CB8AC3E}">
        <p14:creationId xmlns:p14="http://schemas.microsoft.com/office/powerpoint/2010/main" val="1243889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314ABE98-29A1-4C7E-B7BD-3A4393D035D1}" type="slidenum">
              <a:rPr lang="zh-CN" altLang="en-US"/>
              <a:pPr algn="r">
                <a:spcBef>
                  <a:spcPct val="0"/>
                </a:spcBef>
              </a:pPr>
              <a:t>41</a:t>
            </a:fld>
            <a:endParaRPr lang="en-US" altLang="zh-CN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97600" cy="3486150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49904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14A70649-4CEB-4138-890B-386DC892EE6E}" type="slidenum">
              <a:rPr lang="zh-CN" altLang="en-US"/>
              <a:pPr algn="r">
                <a:spcBef>
                  <a:spcPct val="0"/>
                </a:spcBef>
              </a:pPr>
              <a:t>42</a:t>
            </a:fld>
            <a:endParaRPr lang="en-US" altLang="zh-CN"/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696913"/>
            <a:ext cx="6197600" cy="3486150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34916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833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9114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063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11619" name="Slide Number Placeholder 3"/>
          <p:cNvSpPr txBox="1">
            <a:spLocks noGrp="1"/>
          </p:cNvSpPr>
          <p:nvPr/>
        </p:nvSpPr>
        <p:spPr bwMode="auto">
          <a:xfrm>
            <a:off x="3971752" y="8831264"/>
            <a:ext cx="3038649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/>
            <a:fld id="{65012DEA-029A-1B4F-B94D-BFC01716D98D}" type="slidenum">
              <a:rPr lang="zh-CN" altLang="en-US" sz="1200">
                <a:latin typeface="Times New Roman" charset="0"/>
                <a:ea typeface="SimSun" charset="0"/>
                <a:cs typeface="SimSun" charset="0"/>
              </a:rPr>
              <a:pPr algn="r"/>
              <a:t>45</a:t>
            </a:fld>
            <a:endParaRPr lang="en-US" altLang="zh-CN" sz="1200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1296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11619" name="Slide Number Placeholder 3"/>
          <p:cNvSpPr txBox="1">
            <a:spLocks noGrp="1"/>
          </p:cNvSpPr>
          <p:nvPr/>
        </p:nvSpPr>
        <p:spPr bwMode="auto">
          <a:xfrm>
            <a:off x="3971752" y="8831264"/>
            <a:ext cx="3038649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/>
            <a:fld id="{65012DEA-029A-1B4F-B94D-BFC01716D98D}" type="slidenum">
              <a:rPr lang="zh-CN" altLang="en-US" sz="1200">
                <a:latin typeface="Times New Roman" charset="0"/>
                <a:ea typeface="SimSun" charset="0"/>
                <a:cs typeface="SimSun" charset="0"/>
              </a:rPr>
              <a:pPr algn="r"/>
              <a:t>46</a:t>
            </a:fld>
            <a:endParaRPr lang="en-US" altLang="zh-CN" sz="1200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910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11619" name="Slide Number Placeholder 3"/>
          <p:cNvSpPr txBox="1">
            <a:spLocks noGrp="1"/>
          </p:cNvSpPr>
          <p:nvPr/>
        </p:nvSpPr>
        <p:spPr bwMode="auto">
          <a:xfrm>
            <a:off x="3971752" y="8831264"/>
            <a:ext cx="3038649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/>
            <a:fld id="{65012DEA-029A-1B4F-B94D-BFC01716D98D}" type="slidenum">
              <a:rPr lang="zh-CN" altLang="en-US" sz="1200">
                <a:latin typeface="Times New Roman" charset="0"/>
                <a:ea typeface="SimSun" charset="0"/>
                <a:cs typeface="SimSun" charset="0"/>
              </a:rPr>
              <a:pPr algn="r"/>
              <a:t>47</a:t>
            </a:fld>
            <a:endParaRPr lang="en-US" altLang="zh-CN" sz="1200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0529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11619" name="Slide Number Placeholder 3"/>
          <p:cNvSpPr txBox="1">
            <a:spLocks noGrp="1"/>
          </p:cNvSpPr>
          <p:nvPr/>
        </p:nvSpPr>
        <p:spPr bwMode="auto">
          <a:xfrm>
            <a:off x="3971752" y="8831264"/>
            <a:ext cx="3038649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/>
            <a:fld id="{65012DEA-029A-1B4F-B94D-BFC01716D98D}" type="slidenum">
              <a:rPr lang="zh-CN" altLang="en-US" sz="1200">
                <a:latin typeface="Times New Roman" charset="0"/>
                <a:ea typeface="SimSun" charset="0"/>
                <a:cs typeface="SimSun" charset="0"/>
              </a:rPr>
              <a:pPr algn="r"/>
              <a:t>48</a:t>
            </a:fld>
            <a:endParaRPr lang="en-US" altLang="zh-CN" sz="1200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3466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11619" name="Slide Number Placeholder 3"/>
          <p:cNvSpPr txBox="1">
            <a:spLocks noGrp="1"/>
          </p:cNvSpPr>
          <p:nvPr/>
        </p:nvSpPr>
        <p:spPr bwMode="auto">
          <a:xfrm>
            <a:off x="3971752" y="8831264"/>
            <a:ext cx="3038649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/>
            <a:fld id="{65012DEA-029A-1B4F-B94D-BFC01716D98D}" type="slidenum">
              <a:rPr lang="zh-CN" altLang="en-US" sz="1200">
                <a:latin typeface="Times New Roman" charset="0"/>
                <a:ea typeface="SimSun" charset="0"/>
                <a:cs typeface="SimSun" charset="0"/>
              </a:rPr>
              <a:pPr algn="r"/>
              <a:t>49</a:t>
            </a:fld>
            <a:endParaRPr lang="en-US" altLang="zh-CN" sz="1200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321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11619" name="Slide Number Placeholder 3"/>
          <p:cNvSpPr txBox="1">
            <a:spLocks noGrp="1"/>
          </p:cNvSpPr>
          <p:nvPr/>
        </p:nvSpPr>
        <p:spPr bwMode="auto">
          <a:xfrm>
            <a:off x="3971752" y="8831264"/>
            <a:ext cx="3038649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/>
            <a:fld id="{65012DEA-029A-1B4F-B94D-BFC01716D98D}" type="slidenum">
              <a:rPr lang="zh-CN" altLang="en-US" sz="1200">
                <a:latin typeface="Times New Roman" charset="0"/>
                <a:ea typeface="SimSun" charset="0"/>
                <a:cs typeface="SimSun" charset="0"/>
              </a:rPr>
              <a:pPr algn="r"/>
              <a:t>50</a:t>
            </a:fld>
            <a:endParaRPr lang="en-US" altLang="zh-CN" sz="1200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341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11619" name="Slide Number Placeholder 3"/>
          <p:cNvSpPr txBox="1">
            <a:spLocks noGrp="1"/>
          </p:cNvSpPr>
          <p:nvPr/>
        </p:nvSpPr>
        <p:spPr bwMode="auto">
          <a:xfrm>
            <a:off x="3971752" y="8831264"/>
            <a:ext cx="3038649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/>
            <a:fld id="{65012DEA-029A-1B4F-B94D-BFC01716D98D}" type="slidenum">
              <a:rPr lang="zh-CN" altLang="en-US" sz="1200">
                <a:latin typeface="Times New Roman" charset="0"/>
                <a:ea typeface="SimSun" charset="0"/>
                <a:cs typeface="SimSun" charset="0"/>
              </a:rPr>
              <a:pPr algn="r"/>
              <a:t>51</a:t>
            </a:fld>
            <a:endParaRPr lang="en-US" altLang="zh-CN" sz="1200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4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0079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0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6913"/>
            <a:ext cx="6197600" cy="3486150"/>
          </a:xfrm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15716" name="Slide Number Placeholder 3"/>
          <p:cNvSpPr txBox="1">
            <a:spLocks noGrp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5EA889C6-A63A-420E-89A1-90DA3FAE012B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723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11619" name="Slide Number Placeholder 3"/>
          <p:cNvSpPr txBox="1">
            <a:spLocks noGrp="1"/>
          </p:cNvSpPr>
          <p:nvPr/>
        </p:nvSpPr>
        <p:spPr bwMode="auto">
          <a:xfrm>
            <a:off x="3971752" y="8831264"/>
            <a:ext cx="3038649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/>
            <a:fld id="{65012DEA-029A-1B4F-B94D-BFC01716D98D}" type="slidenum">
              <a:rPr lang="zh-CN" altLang="en-US" sz="1200">
                <a:latin typeface="Times New Roman" charset="0"/>
                <a:ea typeface="SimSun" charset="0"/>
                <a:cs typeface="SimSun" charset="0"/>
              </a:rPr>
              <a:pPr algn="r"/>
              <a:t>54</a:t>
            </a:fld>
            <a:endParaRPr lang="en-US" altLang="zh-CN" sz="1200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56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B189851-C45C-4944-B7BD-05E9B51A00DF}" type="slidenum">
              <a:rPr lang="zh-CN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83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510"/>
            <a:ext cx="5607050" cy="418322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382985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C966F002-1153-481A-B5B3-0B3C5B75C319}" type="slidenum">
              <a:rPr lang="zh-CN" altLang="en-US"/>
              <a:pPr algn="r">
                <a:spcBef>
                  <a:spcPct val="0"/>
                </a:spcBef>
              </a:pPr>
              <a:t>57</a:t>
            </a:fld>
            <a:endParaRPr lang="en-US" altLang="zh-CN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25" y="692150"/>
            <a:ext cx="6156325" cy="3463925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1173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6913"/>
            <a:ext cx="6197600" cy="3486150"/>
          </a:xfrm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16740" name="Slide Number Placeholder 3"/>
          <p:cNvSpPr txBox="1">
            <a:spLocks noGrp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647E729-C9BD-46D8-ABC5-406FD8916D83}" type="slidenum">
              <a:rPr lang="zh-CN" altLang="en-US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7432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815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971926" y="8831421"/>
            <a:ext cx="3038475" cy="46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D6C50366-DBEF-4F77-808A-752532073224}" type="slidenum">
              <a:rPr lang="zh-CN" altLang="en-US" smtClean="0">
                <a:solidFill>
                  <a:prstClr val="black"/>
                </a:solidFill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71758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609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2" y="1669144"/>
            <a:ext cx="11930743" cy="249959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spc="-5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31D86-AB58-4964-823F-886F8216EFA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73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23692-3523-459D-9D7C-1FBFE7BA591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8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5F33C-4535-499D-A6F4-1332CD7EF6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60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807E6-B912-4895-9799-60D57E04CA9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6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115888"/>
            <a:ext cx="3048000" cy="6437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8940800" cy="6437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B6EE-633C-45DE-96A5-F8D85488419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73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BAAB4-F649-49CE-87F9-001F654E6A6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579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34256-FC53-4E37-AF94-BA71FA42E01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9942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2FBF2-1E63-4452-87AE-DBDE66C5A51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401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133476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901" y="1133476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B345F-3F69-4DA7-AF13-A714D32FBB9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679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4B68D-B7ED-4210-9C10-9EB97AEE094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8796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8"/>
            <a:ext cx="11369963" cy="738909"/>
          </a:xfrm>
        </p:spPr>
        <p:txBody>
          <a:bodyPr/>
          <a:lstStyle>
            <a:lvl1pPr marL="0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5F4C5-6913-4B5A-BA6A-46CB840C158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046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761D9-4E91-4EBB-8CFF-139A4EA7D39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817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C9F09F-5147-45DE-B844-0929DB0A5EBD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49144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BD137-AE7E-45E3-B7D4-EC258DD2872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10947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115E3-219B-4857-88A5-09C041E3BEC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53241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115888"/>
            <a:ext cx="3048000" cy="6437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8940800" cy="6437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740B3-46DC-4ABE-AE3A-A67C420E566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224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943169" y="6569078"/>
            <a:ext cx="12488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18622-74A5-F245-B6AF-DDBD1E589A72}" type="slidenum">
              <a:rPr lang="zh-CN" altLang="en-US"/>
              <a:pPr>
                <a:defRPr/>
              </a:pPr>
              <a:t>‹#›</a:t>
            </a:fld>
            <a:r>
              <a:rPr lang="en-US" altLang="zh-CN" sz="1200">
                <a:latin typeface="SimSun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6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C4107-0A05-4D30-9EF2-563E061F69F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61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3425D-A271-4E58-BC54-E40BC38DE8F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253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2F689-CC77-4F0D-8408-D7899B0F40D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614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2" y="1133478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902" y="1133478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2FB6A-C15C-4D46-9E8A-29BBF62E75D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72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BEC82-9225-4B37-8383-E1BB52895A4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1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1DFC3-F9F2-4E1C-ABBD-7F3E0AE316A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34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9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5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830" r:id="rId3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000" b="1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3"/>
          <p:cNvCxnSpPr/>
          <p:nvPr userDrawn="1"/>
        </p:nvCxnSpPr>
        <p:spPr>
          <a:xfrm>
            <a:off x="203202" y="989016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203202" y="1065216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8"/>
          <p:cNvCxnSpPr/>
          <p:nvPr userDrawn="1"/>
        </p:nvCxnSpPr>
        <p:spPr>
          <a:xfrm>
            <a:off x="203202" y="6551616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9"/>
          <p:cNvCxnSpPr/>
          <p:nvPr userDrawn="1"/>
        </p:nvCxnSpPr>
        <p:spPr>
          <a:xfrm>
            <a:off x="203202" y="6475416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913" name="标题占位符 1"/>
          <p:cNvSpPr>
            <a:spLocks noGrp="1"/>
          </p:cNvSpPr>
          <p:nvPr>
            <p:ph type="title"/>
          </p:nvPr>
        </p:nvSpPr>
        <p:spPr bwMode="auto">
          <a:xfrm>
            <a:off x="0" y="115889"/>
            <a:ext cx="121920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Title</a:t>
            </a:r>
            <a:endParaRPr lang="zh-CN" altLang="en-US" smtClean="0"/>
          </a:p>
        </p:txBody>
      </p:sp>
      <p:sp>
        <p:nvSpPr>
          <p:cNvPr id="10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04800" y="1133478"/>
            <a:ext cx="115570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First Layer</a:t>
            </a:r>
            <a:endParaRPr lang="zh-CN" altLang="en-US" smtClean="0"/>
          </a:p>
          <a:p>
            <a:pPr lvl="1"/>
            <a:r>
              <a:rPr lang="en-US" altLang="zh-CN" smtClean="0"/>
              <a:t>Second Layer</a:t>
            </a:r>
            <a:endParaRPr lang="zh-CN" altLang="en-US" smtClean="0"/>
          </a:p>
          <a:p>
            <a:pPr lvl="2"/>
            <a:r>
              <a:rPr lang="en-US" altLang="zh-CN" smtClean="0"/>
              <a:t>Third Layer</a:t>
            </a:r>
          </a:p>
          <a:p>
            <a:pPr lvl="3"/>
            <a:r>
              <a:rPr lang="en-US" altLang="zh-CN" smtClean="0"/>
              <a:t>Fifth Layer</a:t>
            </a:r>
            <a:endParaRPr lang="zh-CN" altLang="en-US" smtClean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43169" y="6569078"/>
            <a:ext cx="124883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B9E40CF-AFA8-4D19-99AC-54937D3F386E}" type="slidenum">
              <a:rPr lang="zh-CN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zh-CN" sz="1200" smtClean="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  <a:endParaRPr lang="en-US" altLang="zh-CN" sz="1200">
              <a:solidFill>
                <a:srgbClr val="000000"/>
              </a:solidFill>
              <a:latin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77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70981"/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rgbClr val="12076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3"/>
          <p:cNvCxnSpPr/>
          <p:nvPr userDrawn="1"/>
        </p:nvCxnSpPr>
        <p:spPr>
          <a:xfrm>
            <a:off x="203201" y="989014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203201" y="1065214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8"/>
          <p:cNvCxnSpPr/>
          <p:nvPr userDrawn="1"/>
        </p:nvCxnSpPr>
        <p:spPr>
          <a:xfrm>
            <a:off x="203201" y="6551614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9"/>
          <p:cNvCxnSpPr/>
          <p:nvPr userDrawn="1"/>
        </p:nvCxnSpPr>
        <p:spPr>
          <a:xfrm>
            <a:off x="203201" y="6475414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913" name="标题占位符 1"/>
          <p:cNvSpPr>
            <a:spLocks noGrp="1"/>
          </p:cNvSpPr>
          <p:nvPr>
            <p:ph type="title"/>
          </p:nvPr>
        </p:nvSpPr>
        <p:spPr bwMode="auto">
          <a:xfrm>
            <a:off x="0" y="115889"/>
            <a:ext cx="121920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Title</a:t>
            </a:r>
            <a:endParaRPr lang="zh-CN" altLang="en-US" smtClean="0"/>
          </a:p>
        </p:txBody>
      </p:sp>
      <p:sp>
        <p:nvSpPr>
          <p:cNvPr id="10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04800" y="1133476"/>
            <a:ext cx="115570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First Layer</a:t>
            </a:r>
            <a:endParaRPr lang="zh-CN" altLang="en-US" smtClean="0"/>
          </a:p>
          <a:p>
            <a:pPr lvl="1"/>
            <a:r>
              <a:rPr lang="en-US" altLang="zh-CN" smtClean="0"/>
              <a:t>Second Layer</a:t>
            </a:r>
            <a:endParaRPr lang="zh-CN" altLang="en-US" smtClean="0"/>
          </a:p>
          <a:p>
            <a:pPr lvl="2"/>
            <a:r>
              <a:rPr lang="en-US" altLang="zh-CN" smtClean="0"/>
              <a:t>Third Layer</a:t>
            </a:r>
          </a:p>
          <a:p>
            <a:pPr lvl="3"/>
            <a:r>
              <a:rPr lang="en-US" altLang="zh-CN" smtClean="0"/>
              <a:t>Fifth Layer</a:t>
            </a:r>
            <a:endParaRPr lang="zh-CN" altLang="en-US" smtClean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43168" y="6569076"/>
            <a:ext cx="124883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>
                <a:latin typeface="+mn-lt"/>
                <a:ea typeface="SimSun" pitchFamily="2" charset="-122"/>
                <a:cs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CC51862-1142-49A5-8049-978BB2FEF2F0}" type="slidenum">
              <a:rPr lang="zh-CN" alt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87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70981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rgbClr val="12076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png"/><Relationship Id="rId5" Type="http://schemas.openxmlformats.org/officeDocument/2006/relationships/image" Target="../media/image5.wmf"/><Relationship Id="rId6" Type="http://schemas.openxmlformats.org/officeDocument/2006/relationships/image" Target="../media/image6.w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emf"/><Relationship Id="rId20" Type="http://schemas.openxmlformats.org/officeDocument/2006/relationships/image" Target="../media/image35.png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28.wmf"/><Relationship Id="rId12" Type="http://schemas.openxmlformats.org/officeDocument/2006/relationships/image" Target="../media/image32.wmf"/><Relationship Id="rId13" Type="http://schemas.openxmlformats.org/officeDocument/2006/relationships/image" Target="../media/image33.wmf"/><Relationship Id="rId14" Type="http://schemas.openxmlformats.org/officeDocument/2006/relationships/oleObject" Target="../embeddings/oleObject4.bin"/><Relationship Id="rId15" Type="http://schemas.openxmlformats.org/officeDocument/2006/relationships/oleObject" Target="../embeddings/oleObject5.bin"/><Relationship Id="rId16" Type="http://schemas.openxmlformats.org/officeDocument/2006/relationships/image" Target="../media/image29.emf"/><Relationship Id="rId17" Type="http://schemas.openxmlformats.org/officeDocument/2006/relationships/oleObject" Target="../embeddings/oleObject6.bin"/><Relationship Id="rId18" Type="http://schemas.openxmlformats.org/officeDocument/2006/relationships/oleObject" Target="../embeddings/oleObject7.bin"/><Relationship Id="rId19" Type="http://schemas.openxmlformats.org/officeDocument/2006/relationships/image" Target="../media/image3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6.wmf"/><Relationship Id="rId8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homes/hanj/pdf/kdd10_cwang.pdf" TargetMode="External"/><Relationship Id="rId4" Type="http://schemas.openxmlformats.org/officeDocument/2006/relationships/hyperlink" Target="http://www.cs.uiuc.edu/homes/hanj/pdf/sigmod11_pzhao.pdf" TargetMode="External"/><Relationship Id="rId5" Type="http://schemas.openxmlformats.org/officeDocument/2006/relationships/hyperlink" Target="http://www.cs.uiuc.edu/homes/hanj/pdf/vldb10_pzhao.pdf" TargetMode="External"/><Relationship Id="rId6" Type="http://schemas.openxmlformats.org/officeDocument/2006/relationships/hyperlink" Target="http://hanj.cs.illinois.edu/pdf/tke06_xxyin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6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Mining Evolution and Dynamics of InfoNet</a:t>
            </a:r>
            <a:endParaRPr lang="en-US" alt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700" name="Content Placeholder 3"/>
          <p:cNvSpPr>
            <a:spLocks noGrp="1"/>
          </p:cNvSpPr>
          <p:nvPr>
            <p:ph idx="4294967295"/>
          </p:nvPr>
        </p:nvSpPr>
        <p:spPr>
          <a:xfrm>
            <a:off x="0" y="1099595"/>
            <a:ext cx="12192000" cy="5758405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Many networks are with time information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E.g., according to paper publication year, DBLP networks can form network sequences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Motivation: Model evolution of communities in heterogeneous network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Automatically detect the best number of communities in each timestamp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Model the smoothness between communities of adjacent timestamps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Model the evolution structure explicitly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Birth, death, split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dirty="0" err="1" smtClean="0">
                <a:ea typeface="SimSun" pitchFamily="2" charset="-122"/>
              </a:rPr>
              <a:t>EvoNetClus</a:t>
            </a:r>
            <a:r>
              <a:rPr lang="en-US" altLang="zh-CN" dirty="0" smtClean="0">
                <a:ea typeface="SimSun" pitchFamily="2" charset="-122"/>
              </a:rPr>
              <a:t>: Modeling</a:t>
            </a:r>
            <a:r>
              <a:rPr lang="en-US" altLang="en-US" dirty="0" smtClean="0"/>
              <a:t> </a:t>
            </a:r>
            <a:r>
              <a:rPr lang="en-US" altLang="zh-CN" dirty="0" smtClean="0">
                <a:ea typeface="SimSun" pitchFamily="2" charset="-122"/>
              </a:rPr>
              <a:t>evolution of dynamic heterogeneous networks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Co-evolution within a community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heterogeneous multi-typed object/links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dirty="0" smtClean="0">
                <a:ea typeface="SimSun" pitchFamily="2" charset="-122"/>
              </a:rPr>
              <a:t>Discovery of evolution structures among different </a:t>
            </a:r>
            <a:r>
              <a:rPr lang="en-US" altLang="zh-CN" dirty="0" smtClean="0">
                <a:ea typeface="SimSun" pitchFamily="2" charset="-122"/>
              </a:rPr>
              <a:t>communities</a:t>
            </a:r>
          </a:p>
          <a:p>
            <a:r>
              <a:rPr lang="en-US" altLang="en-US" dirty="0" smtClean="0"/>
              <a:t>Idea: </a:t>
            </a:r>
            <a:r>
              <a:rPr lang="en-US" altLang="zh-CN" dirty="0">
                <a:ea typeface="SimSun" pitchFamily="2" charset="-122"/>
              </a:rPr>
              <a:t>From network sequences to evolutionary </a:t>
            </a:r>
            <a:r>
              <a:rPr lang="en-US" altLang="zh-CN" dirty="0" smtClean="0">
                <a:ea typeface="SimSun" pitchFamily="2" charset="-122"/>
              </a:rPr>
              <a:t>communities</a:t>
            </a:r>
            <a:endParaRPr lang="en-US" altLang="zh-CN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583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隶书"/>
              </a:rPr>
              <a:t>OLAP on Information Networks</a:t>
            </a:r>
          </a:p>
        </p:txBody>
      </p:sp>
      <p:sp>
        <p:nvSpPr>
          <p:cNvPr id="17412" name="Content Placeholder 2"/>
          <p:cNvSpPr>
            <a:spLocks noGrp="1"/>
          </p:cNvSpPr>
          <p:nvPr>
            <p:ph idx="4294967295"/>
          </p:nvPr>
        </p:nvSpPr>
        <p:spPr>
          <a:xfrm>
            <a:off x="588369" y="1172071"/>
            <a:ext cx="10895194" cy="5209309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Why OLAP information networks?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Advantages of OLAP: Interactive exploration of multi-dimensional and multi-level space in a data cube </a:t>
            </a:r>
            <a:r>
              <a:rPr lang="en-US" altLang="zh-CN" dirty="0" err="1" smtClean="0">
                <a:ea typeface="SimSun" pitchFamily="2" charset="-122"/>
              </a:rPr>
              <a:t>Infonet</a:t>
            </a:r>
            <a:endParaRPr lang="en-US" altLang="zh-CN" dirty="0" smtClean="0">
              <a:ea typeface="SimSun" pitchFamily="2" charset="-122"/>
            </a:endParaRP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Multi-dimensional: Different perspectives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Multi-level: Different granularities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err="1" smtClean="0">
                <a:ea typeface="SimSun" pitchFamily="2" charset="-122"/>
              </a:rPr>
              <a:t>InfoNet</a:t>
            </a:r>
            <a:r>
              <a:rPr lang="en-US" altLang="zh-CN" dirty="0" smtClean="0">
                <a:ea typeface="SimSun" pitchFamily="2" charset="-122"/>
              </a:rPr>
              <a:t> OLAP: Roll-up/drill-down and slice/dice on information network data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Traditional OLAP cannot handle this, because they ignore links among data objects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Handling two kinds of </a:t>
            </a:r>
            <a:r>
              <a:rPr lang="en-US" altLang="zh-CN" dirty="0" err="1" smtClean="0">
                <a:ea typeface="SimSun" pitchFamily="2" charset="-122"/>
              </a:rPr>
              <a:t>InfoNet</a:t>
            </a:r>
            <a:r>
              <a:rPr lang="en-US" altLang="zh-CN" dirty="0" smtClean="0">
                <a:ea typeface="SimSun" pitchFamily="2" charset="-122"/>
              </a:rPr>
              <a:t> OLAP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Informational OLAP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Topological OLAP</a:t>
            </a:r>
          </a:p>
        </p:txBody>
      </p:sp>
    </p:spTree>
    <p:extLst>
      <p:ext uri="{BB962C8B-B14F-4D97-AF65-F5344CB8AC3E}">
        <p14:creationId xmlns:p14="http://schemas.microsoft.com/office/powerpoint/2010/main" val="6971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157288"/>
            <a:ext cx="5588000" cy="48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Informational OLAP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99618" y="1143000"/>
            <a:ext cx="6900423" cy="549347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In the DBLP network, study the collaboration patterns among researchers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Dimensions come from informational attributes attached at the whole snapshot level, so-called  </a:t>
            </a:r>
            <a:r>
              <a:rPr lang="en-US" altLang="zh-CN" i="1" dirty="0" smtClean="0">
                <a:ea typeface="SimSun" pitchFamily="2" charset="-122"/>
              </a:rPr>
              <a:t>Info-Dims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隶书" pitchFamily="49" charset="-122"/>
              </a:rPr>
              <a:t>I-OLAP Characteristics: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Overlay multiple pieces of information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No change on the objects whose interactions are being examined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tx1"/>
                </a:solidFill>
                <a:ea typeface="SimSun" pitchFamily="2" charset="-122"/>
              </a:rPr>
              <a:t>In the underlying snapshots, each node is a researcher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tx1"/>
                </a:solidFill>
                <a:ea typeface="SimSun" pitchFamily="2" charset="-122"/>
              </a:rPr>
              <a:t>In the summarized view, each node is still a researcher</a:t>
            </a:r>
          </a:p>
          <a:p>
            <a:pPr eaLnBrk="1" hangingPunct="1"/>
            <a:endParaRPr lang="en-US" altLang="zh-CN" i="1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10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822" y="1264189"/>
            <a:ext cx="6578621" cy="2654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Topological OLAP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19191" y="1208892"/>
            <a:ext cx="5516775" cy="54197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Dimensions come from the node/edge attributes inside individual networks, so-called </a:t>
            </a:r>
            <a:r>
              <a:rPr lang="en-US" altLang="zh-CN" i="1" dirty="0" smtClean="0">
                <a:ea typeface="SimSun" pitchFamily="2" charset="-122"/>
              </a:rPr>
              <a:t>Topo-Dims</a:t>
            </a:r>
          </a:p>
          <a:p>
            <a:pPr eaLnBrk="1" hangingPunct="1"/>
            <a:r>
              <a:rPr lang="en-US" altLang="zh-CN" dirty="0" smtClean="0">
                <a:ea typeface="SimSun" pitchFamily="2" charset="-122"/>
              </a:rPr>
              <a:t>T-OLAP Characteristics</a:t>
            </a:r>
          </a:p>
          <a:p>
            <a:pPr lvl="1" eaLnBrk="1" hangingPunct="1"/>
            <a:r>
              <a:rPr lang="en-US" altLang="zh-CN" dirty="0" smtClean="0">
                <a:ea typeface="SimSun" pitchFamily="2" charset="-122"/>
              </a:rPr>
              <a:t>Zoom in/Zoom out</a:t>
            </a:r>
          </a:p>
          <a:p>
            <a:pPr lvl="1" eaLnBrk="1" hangingPunct="1"/>
            <a:r>
              <a:rPr lang="en-US" altLang="zh-CN" dirty="0" smtClean="0">
                <a:ea typeface="SimSun" pitchFamily="2" charset="-122"/>
              </a:rPr>
              <a:t>Network topology changed: “generalized” nodes and “generalized” edges</a:t>
            </a:r>
            <a:endParaRPr lang="en-US" altLang="zh-CN" i="1" dirty="0" smtClean="0">
              <a:ea typeface="SimSun" pitchFamily="2" charset="-122"/>
            </a:endParaRPr>
          </a:p>
          <a:p>
            <a:pPr lvl="2" eaLnBrk="1" hangingPunct="1"/>
            <a:r>
              <a:rPr lang="en-US" altLang="zh-CN" sz="2400" dirty="0" smtClean="0">
                <a:solidFill>
                  <a:schemeClr val="tx1"/>
                </a:solidFill>
                <a:ea typeface="SimSun" pitchFamily="2" charset="-122"/>
              </a:rPr>
              <a:t>In the underlying network, each node is a researcher</a:t>
            </a:r>
          </a:p>
          <a:p>
            <a:pPr lvl="2" eaLnBrk="1" hangingPunct="1"/>
            <a:r>
              <a:rPr lang="en-US" altLang="zh-CN" sz="2400" dirty="0" smtClean="0">
                <a:solidFill>
                  <a:schemeClr val="tx1"/>
                </a:solidFill>
                <a:ea typeface="SimSun" pitchFamily="2" charset="-122"/>
              </a:rPr>
              <a:t>In the summarized view, each node becomes an institute that comprises multiple researchers</a:t>
            </a:r>
          </a:p>
          <a:p>
            <a:pPr eaLnBrk="1" hangingPunct="1"/>
            <a:endParaRPr lang="en-US" altLang="zh-CN" i="1" dirty="0" smtClean="0">
              <a:ea typeface="SimSun" pitchFamily="2" charset="-122"/>
            </a:endParaRPr>
          </a:p>
          <a:p>
            <a:pPr eaLnBrk="1" hangingPunct="1"/>
            <a:endParaRPr lang="en-US" altLang="zh-CN" i="1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2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err="1" smtClean="0">
                <a:ea typeface="隶书"/>
              </a:rPr>
              <a:t>InfoNet</a:t>
            </a:r>
            <a:r>
              <a:rPr lang="en-US" sz="4000" dirty="0" smtClean="0">
                <a:ea typeface="隶书"/>
              </a:rPr>
              <a:t> OLAP: Operations &amp; Framework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4294967295"/>
          </p:nvPr>
        </p:nvGraphicFramePr>
        <p:xfrm>
          <a:off x="203200" y="1219203"/>
          <a:ext cx="11785600" cy="2840355"/>
        </p:xfrm>
        <a:graphic>
          <a:graphicData uri="http://schemas.openxmlformats.org/drawingml/2006/table">
            <a:tbl>
              <a:tblPr/>
              <a:tblGrid>
                <a:gridCol w="1828800"/>
                <a:gridCol w="4174067"/>
                <a:gridCol w="5782733"/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InfoNet I-OLAP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InfoNet T-OLAP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Roll-up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Overlay multiple snapshots to form a higher-level summary via I-aggregated network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Shrink the topology &amp; obtain a T-aggregated network that represents a compressed view, with topological elements (i.e., nodes and/or edges) merged and replaced by corresp. higher-level ones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Drill-down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Return to the set of lower-level snapshots from the higher-level overlaid (aggregated) network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 reverse operation of roll-up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Slice/dice</a:t>
                      </a: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Select a subset of qualifying snapshots based on Info-Dims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Select a subnetwork based on Topo-Dims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cs typeface="Times New Roman" pitchFamily="18" charset="0"/>
                      </a:endParaRPr>
                    </a:p>
                  </a:txBody>
                  <a:tcPr marL="47308" marR="47308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506" name="Content Placeholder 4"/>
          <p:cNvSpPr>
            <a:spLocks noGrp="1"/>
          </p:cNvSpPr>
          <p:nvPr>
            <p:ph sz="half" idx="4294967295"/>
          </p:nvPr>
        </p:nvSpPr>
        <p:spPr>
          <a:xfrm>
            <a:off x="317500" y="4318172"/>
            <a:ext cx="10674154" cy="231829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ea typeface="SimSun" pitchFamily="2" charset="-122"/>
              </a:rPr>
              <a:t>Measure is an aggregated graph &amp; other measures like node count, average and degree can be treated as derived</a:t>
            </a:r>
          </a:p>
          <a:p>
            <a:pPr eaLnBrk="1" hangingPunct="1"/>
            <a:r>
              <a:rPr lang="en-US" altLang="en-US" dirty="0" smtClean="0">
                <a:ea typeface="SimSun" pitchFamily="2" charset="-122"/>
              </a:rPr>
              <a:t>Graph plays a dual role: (1) data source, and (2) aggregate measure</a:t>
            </a:r>
          </a:p>
          <a:p>
            <a:pPr eaLnBrk="1" hangingPunct="1"/>
            <a:r>
              <a:rPr lang="en-US" altLang="zh-CN" dirty="0" smtClean="0">
                <a:ea typeface="SimSun" pitchFamily="2" charset="-122"/>
              </a:rPr>
              <a:t>Measures could be complex, e.g., maximum flow, shortest path, centrality</a:t>
            </a:r>
          </a:p>
          <a:p>
            <a:pPr eaLnBrk="1" hangingPunct="1"/>
            <a:r>
              <a:rPr lang="en-US" altLang="zh-CN" dirty="0" smtClean="0">
                <a:ea typeface="SimSun" pitchFamily="2" charset="-122"/>
              </a:rPr>
              <a:t>It is possible to combine I-OLAP and T-OLAP into a hybrid case</a:t>
            </a:r>
          </a:p>
        </p:txBody>
      </p:sp>
    </p:spTree>
    <p:extLst>
      <p:ext uri="{BB962C8B-B14F-4D97-AF65-F5344CB8AC3E}">
        <p14:creationId xmlns:p14="http://schemas.microsoft.com/office/powerpoint/2010/main" val="50303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5092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Graph Cube: Online Analytical Processing in Multidimensional Information Networks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ea typeface="SimSun" pitchFamily="2" charset="-122"/>
            </a:endParaRPr>
          </a:p>
        </p:txBody>
      </p:sp>
      <p:grpSp>
        <p:nvGrpSpPr>
          <p:cNvPr id="21508" name="Group 8"/>
          <p:cNvGrpSpPr>
            <a:grpSpLocks/>
          </p:cNvGrpSpPr>
          <p:nvPr/>
        </p:nvGrpSpPr>
        <p:grpSpPr bwMode="auto">
          <a:xfrm>
            <a:off x="609601" y="1931988"/>
            <a:ext cx="10752667" cy="4210050"/>
            <a:chOff x="539552" y="1412776"/>
            <a:chExt cx="8064896" cy="4210050"/>
          </a:xfrm>
        </p:grpSpPr>
        <p:pic>
          <p:nvPicPr>
            <p:cNvPr id="215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412776"/>
              <a:ext cx="7848872" cy="421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椭圆 4"/>
            <p:cNvSpPr/>
            <p:nvPr/>
          </p:nvSpPr>
          <p:spPr>
            <a:xfrm>
              <a:off x="1485748" y="2204938"/>
              <a:ext cx="431821" cy="431800"/>
            </a:xfrm>
            <a:prstGeom prst="ellipse">
              <a:avLst/>
            </a:prstGeom>
            <a:noFill/>
            <a:ln w="38100" cmpd="dbl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325926" y="2171601"/>
              <a:ext cx="4278522" cy="287337"/>
            </a:xfrm>
            <a:prstGeom prst="rect">
              <a:avLst/>
            </a:prstGeom>
            <a:noFill/>
            <a:ln w="38100" cmpd="dbl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157294" y="2655788"/>
              <a:ext cx="431821" cy="431800"/>
            </a:xfrm>
            <a:prstGeom prst="ellipse">
              <a:avLst/>
            </a:prstGeom>
            <a:noFill/>
            <a:ln w="38100" cmpd="dbl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322751" y="2627213"/>
              <a:ext cx="4278522" cy="288925"/>
            </a:xfrm>
            <a:prstGeom prst="rect">
              <a:avLst/>
            </a:prstGeom>
            <a:noFill/>
            <a:ln w="38100" cmpd="dbl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mtClean="0">
                <a:solidFill>
                  <a:srgbClr val="FFFFFF"/>
                </a:solidFill>
                <a:latin typeface="Calibri" pitchFamily="34" charset="0"/>
                <a:ea typeface="SimSun" pitchFamily="2" charset="-122"/>
              </a:endParaRPr>
            </a:p>
          </p:txBody>
        </p:sp>
      </p:grp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609600" y="1295403"/>
            <a:ext cx="91461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+mn-lt"/>
                <a:ea typeface="SimSun" pitchFamily="2" charset="-122"/>
              </a:rPr>
              <a:t>A Multidimensional Information Network</a:t>
            </a:r>
            <a:endParaRPr lang="en-US" altLang="en-US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166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935" y="71441"/>
            <a:ext cx="11904133" cy="81467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Conventional Group-by vs. Network Summarization</a:t>
            </a:r>
            <a:endParaRPr lang="zh-CN" altLang="en-US" dirty="0" smtClean="0">
              <a:effectLst>
                <a:outerShdw blurRad="38100" dist="38100" dir="2700000" algn="tl">
                  <a:srgbClr val="C0C0C0"/>
                </a:outerShdw>
              </a:effectLst>
              <a:ea typeface="SimSun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943168" y="6569076"/>
            <a:ext cx="1248833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8559B0-2F6C-42C8-8100-3601C057B2E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15</a:t>
            </a:fld>
            <a:r>
              <a:rPr lang="zh-CN" altLang="en-US">
                <a:solidFill>
                  <a:srgbClr val="000000"/>
                </a:solidFill>
              </a:rPr>
              <a:t> </a:t>
            </a:r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2" y="1628775"/>
            <a:ext cx="297603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67" y="3860803"/>
            <a:ext cx="3744384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4"/>
          <p:cNvSpPr txBox="1">
            <a:spLocks noChangeArrowheads="1"/>
          </p:cNvSpPr>
          <p:nvPr/>
        </p:nvSpPr>
        <p:spPr bwMode="auto">
          <a:xfrm>
            <a:off x="2927352" y="2924175"/>
            <a:ext cx="5568949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Group by </a:t>
            </a:r>
            <a:r>
              <a:rPr lang="en-US" altLang="zh-CN" sz="2000" b="1" smtClean="0">
                <a:solidFill>
                  <a:srgbClr val="C00000"/>
                </a:solidFill>
                <a:latin typeface="Tahoma" pitchFamily="34" charset="0"/>
                <a:ea typeface="SimSun" pitchFamily="2" charset="-122"/>
              </a:rPr>
              <a:t>“Gender”</a:t>
            </a:r>
            <a:endParaRPr lang="zh-CN" altLang="en-US" sz="2000" b="1" smtClean="0">
              <a:solidFill>
                <a:srgbClr val="C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119969" y="5692775"/>
            <a:ext cx="55689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b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Group by </a:t>
            </a:r>
            <a:r>
              <a:rPr lang="en-US" altLang="zh-CN" sz="2000" b="1" smtClean="0">
                <a:solidFill>
                  <a:srgbClr val="C00000"/>
                </a:solidFill>
                <a:latin typeface="Tahoma" pitchFamily="34" charset="0"/>
                <a:ea typeface="SimSun" pitchFamily="2" charset="-122"/>
              </a:rPr>
              <a:t>“Gender” </a:t>
            </a:r>
            <a:r>
              <a:rPr lang="en-US" altLang="zh-CN" sz="2000" b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and </a:t>
            </a:r>
            <a:r>
              <a:rPr lang="en-US" altLang="zh-CN" sz="2000" b="1" smtClean="0">
                <a:solidFill>
                  <a:srgbClr val="C00000"/>
                </a:solidFill>
                <a:latin typeface="Tahoma" pitchFamily="34" charset="0"/>
                <a:ea typeface="SimSun" pitchFamily="2" charset="-122"/>
              </a:rPr>
              <a:t>“Location”</a:t>
            </a:r>
            <a:endParaRPr lang="zh-CN" altLang="en-US" sz="2000" b="1" smtClean="0">
              <a:solidFill>
                <a:srgbClr val="C00000"/>
              </a:solidFill>
              <a:latin typeface="Tahoma" pitchFamily="34" charset="0"/>
              <a:ea typeface="SimSun" pitchFamily="2" charset="-122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1666875"/>
            <a:ext cx="335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619" y="3752850"/>
            <a:ext cx="4425949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87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The Graph Cube Model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ea typeface="SimSun" pitchFamily="2" charset="-122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593889" y="1341439"/>
            <a:ext cx="10812544" cy="468947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sz="2400" dirty="0" smtClean="0">
                <a:ea typeface="SimSun" pitchFamily="2" charset="-122"/>
              </a:rPr>
              <a:t>Multidimensional network </a:t>
            </a:r>
            <a:r>
              <a:rPr lang="en-US" altLang="zh-CN" sz="2400" i="1" dirty="0" smtClean="0">
                <a:ea typeface="SimSun" pitchFamily="2" charset="-122"/>
              </a:rPr>
              <a:t>N</a:t>
            </a:r>
            <a:r>
              <a:rPr lang="en-US" altLang="zh-CN" sz="2400" dirty="0" smtClean="0">
                <a:ea typeface="SimSun" pitchFamily="2" charset="-122"/>
              </a:rPr>
              <a:t> = (</a:t>
            </a:r>
            <a:r>
              <a:rPr lang="en-US" altLang="zh-CN" sz="2400" i="1" dirty="0" smtClean="0">
                <a:ea typeface="SimSun" pitchFamily="2" charset="-122"/>
              </a:rPr>
              <a:t>V</a:t>
            </a:r>
            <a:r>
              <a:rPr lang="en-US" altLang="zh-CN" sz="2400" dirty="0" smtClean="0">
                <a:ea typeface="SimSun" pitchFamily="2" charset="-122"/>
              </a:rPr>
              <a:t>, </a:t>
            </a:r>
            <a:r>
              <a:rPr lang="en-US" altLang="zh-CN" sz="2400" i="1" dirty="0" smtClean="0">
                <a:ea typeface="SimSun" pitchFamily="2" charset="-122"/>
              </a:rPr>
              <a:t>E</a:t>
            </a:r>
            <a:r>
              <a:rPr lang="en-US" altLang="zh-CN" sz="2400" dirty="0" smtClean="0">
                <a:ea typeface="SimSun" pitchFamily="2" charset="-122"/>
              </a:rPr>
              <a:t>; </a:t>
            </a:r>
            <a:r>
              <a:rPr lang="en-US" altLang="zh-CN" sz="2400" i="1" dirty="0" smtClean="0">
                <a:ea typeface="SimSun" pitchFamily="2" charset="-122"/>
              </a:rPr>
              <a:t>A</a:t>
            </a:r>
            <a:r>
              <a:rPr lang="en-US" altLang="zh-CN" sz="2400" dirty="0" smtClean="0">
                <a:ea typeface="SimSun" pitchFamily="2" charset="-122"/>
              </a:rPr>
              <a:t>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i="1" dirty="0" smtClean="0">
                <a:ea typeface="SimSun" pitchFamily="2" charset="-122"/>
              </a:rPr>
              <a:t>A</a:t>
            </a:r>
            <a:r>
              <a:rPr lang="en-US" altLang="zh-CN" sz="2400" dirty="0" smtClean="0">
                <a:ea typeface="SimSun" pitchFamily="2" charset="-122"/>
              </a:rPr>
              <a:t> = {</a:t>
            </a:r>
            <a:r>
              <a:rPr lang="en-US" altLang="zh-CN" sz="2400" i="1" dirty="0" smtClean="0">
                <a:ea typeface="SimSun" pitchFamily="2" charset="-122"/>
              </a:rPr>
              <a:t>A</a:t>
            </a:r>
            <a:r>
              <a:rPr lang="en-US" altLang="zh-CN" sz="2400" i="1" baseline="-25000" dirty="0" smtClean="0">
                <a:ea typeface="SimSun" pitchFamily="2" charset="-122"/>
              </a:rPr>
              <a:t>1</a:t>
            </a:r>
            <a:r>
              <a:rPr lang="en-US" altLang="zh-CN" sz="2400" dirty="0" smtClean="0">
                <a:ea typeface="SimSun" pitchFamily="2" charset="-122"/>
              </a:rPr>
              <a:t>, </a:t>
            </a:r>
            <a:r>
              <a:rPr lang="en-US" altLang="zh-CN" sz="2400" i="1" dirty="0" smtClean="0">
                <a:ea typeface="SimSun" pitchFamily="2" charset="-122"/>
              </a:rPr>
              <a:t>A</a:t>
            </a:r>
            <a:r>
              <a:rPr lang="en-US" altLang="zh-CN" sz="2400" i="1" baseline="-25000" dirty="0" smtClean="0">
                <a:ea typeface="SimSun" pitchFamily="2" charset="-122"/>
              </a:rPr>
              <a:t>2</a:t>
            </a:r>
            <a:r>
              <a:rPr lang="en-US" altLang="zh-CN" sz="2400" dirty="0" smtClean="0">
                <a:ea typeface="SimSun" pitchFamily="2" charset="-122"/>
              </a:rPr>
              <a:t>, ……, </a:t>
            </a:r>
            <a:r>
              <a:rPr lang="en-US" altLang="zh-CN" sz="2400" i="1" dirty="0" smtClean="0">
                <a:ea typeface="SimSun" pitchFamily="2" charset="-122"/>
              </a:rPr>
              <a:t>A</a:t>
            </a:r>
            <a:r>
              <a:rPr lang="en-US" altLang="zh-CN" sz="2400" i="1" baseline="-25000" dirty="0" smtClean="0">
                <a:ea typeface="SimSun" pitchFamily="2" charset="-122"/>
              </a:rPr>
              <a:t>n</a:t>
            </a:r>
            <a:r>
              <a:rPr lang="en-US" altLang="zh-CN" sz="2400" dirty="0" smtClean="0">
                <a:ea typeface="SimSun" pitchFamily="2" charset="-122"/>
              </a:rPr>
              <a:t>}, the </a:t>
            </a:r>
            <a:r>
              <a:rPr lang="en-US" altLang="zh-CN" sz="2400" b="1" dirty="0" smtClean="0">
                <a:solidFill>
                  <a:srgbClr val="C00000"/>
                </a:solidFill>
                <a:ea typeface="SimSun" pitchFamily="2" charset="-122"/>
              </a:rPr>
              <a:t>dimension</a:t>
            </a:r>
            <a:r>
              <a:rPr lang="en-US" altLang="zh-CN" sz="2400" dirty="0" smtClean="0">
                <a:solidFill>
                  <a:srgbClr val="C00000"/>
                </a:solidFill>
                <a:ea typeface="SimSun" pitchFamily="2" charset="-122"/>
              </a:rPr>
              <a:t> </a:t>
            </a:r>
            <a:r>
              <a:rPr lang="en-US" altLang="zh-CN" sz="2400" dirty="0" smtClean="0">
                <a:ea typeface="SimSun" pitchFamily="2" charset="-122"/>
              </a:rPr>
              <a:t>of the network </a:t>
            </a:r>
            <a:r>
              <a:rPr lang="en-US" altLang="zh-CN" sz="2400" i="1" dirty="0" smtClean="0">
                <a:ea typeface="SimSun" pitchFamily="2" charset="-122"/>
              </a:rPr>
              <a:t>N</a:t>
            </a:r>
            <a:r>
              <a:rPr lang="en-US" altLang="zh-CN" sz="2400" dirty="0" smtClean="0">
                <a:ea typeface="SimSun" pitchFamily="2" charset="-122"/>
              </a:rPr>
              <a:t>,  is a set of </a:t>
            </a:r>
            <a:r>
              <a:rPr lang="en-US" altLang="zh-CN" sz="2400" i="1" dirty="0" smtClean="0">
                <a:ea typeface="SimSun" pitchFamily="2" charset="-122"/>
              </a:rPr>
              <a:t>n</a:t>
            </a:r>
            <a:r>
              <a:rPr lang="en-US" altLang="zh-CN" sz="2400" dirty="0" smtClean="0">
                <a:ea typeface="SimSun" pitchFamily="2" charset="-122"/>
              </a:rPr>
              <a:t> vertex-specific attributes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a typeface="SimSun" pitchFamily="2" charset="-122"/>
              </a:rPr>
              <a:t>Some (or all) dimension </a:t>
            </a: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A</a:t>
            </a:r>
            <a:r>
              <a:rPr lang="en-US" altLang="zh-CN" sz="2400" i="1" baseline="-25000" dirty="0" smtClean="0">
                <a:solidFill>
                  <a:schemeClr val="tx1"/>
                </a:solidFill>
                <a:ea typeface="SimSun" pitchFamily="2" charset="-122"/>
              </a:rPr>
              <a:t>i</a:t>
            </a:r>
            <a:r>
              <a:rPr lang="en-US" altLang="zh-CN" sz="2400" dirty="0" smtClean="0">
                <a:solidFill>
                  <a:schemeClr val="tx1"/>
                </a:solidFill>
                <a:ea typeface="SimSun" pitchFamily="2" charset="-122"/>
              </a:rPr>
              <a:t> could be *(ALL), representing a super-aggregation along </a:t>
            </a: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A</a:t>
            </a:r>
            <a:r>
              <a:rPr lang="en-US" altLang="zh-CN" sz="2400" i="1" baseline="-25000" dirty="0" smtClean="0">
                <a:solidFill>
                  <a:schemeClr val="tx1"/>
                </a:solidFill>
                <a:ea typeface="SimSun" pitchFamily="2" charset="-122"/>
              </a:rPr>
              <a:t>i</a:t>
            </a:r>
            <a:endParaRPr lang="en-US" altLang="zh-CN" sz="2400" dirty="0" smtClean="0">
              <a:solidFill>
                <a:schemeClr val="tx1"/>
              </a:solidFill>
              <a:ea typeface="SimSun" pitchFamily="2" charset="-122"/>
            </a:endParaRPr>
          </a:p>
          <a:p>
            <a:pPr lvl="2" eaLnBrk="1" hangingPunct="1"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tx1"/>
                </a:solidFill>
                <a:ea typeface="SimSun" pitchFamily="2" charset="-122"/>
              </a:rPr>
              <a:t>There exist </a:t>
            </a:r>
            <a:r>
              <a:rPr lang="en-US" altLang="zh-CN" sz="2400" b="1" i="1" dirty="0" smtClean="0">
                <a:solidFill>
                  <a:srgbClr val="C00000"/>
                </a:solidFill>
                <a:ea typeface="SimSun" pitchFamily="2" charset="-122"/>
              </a:rPr>
              <a:t>2</a:t>
            </a:r>
            <a:r>
              <a:rPr lang="en-US" altLang="zh-CN" sz="2400" b="1" i="1" baseline="30000" dirty="0" smtClean="0">
                <a:solidFill>
                  <a:srgbClr val="C00000"/>
                </a:solidFill>
                <a:ea typeface="SimSun" pitchFamily="2" charset="-122"/>
              </a:rPr>
              <a:t>n</a:t>
            </a:r>
            <a:r>
              <a:rPr lang="en-US" altLang="zh-CN" sz="2400" dirty="0" smtClean="0">
                <a:solidFill>
                  <a:schemeClr val="tx1"/>
                </a:solidFill>
                <a:ea typeface="SimSun" pitchFamily="2" charset="-122"/>
              </a:rPr>
              <a:t> multidimensional spaces (aggregations)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sz="2400" dirty="0" smtClean="0">
                <a:ea typeface="SimSun" pitchFamily="2" charset="-122"/>
              </a:rPr>
              <a:t>The </a:t>
            </a:r>
            <a:r>
              <a:rPr lang="en-US" altLang="zh-CN" sz="2400" b="1" dirty="0" smtClean="0">
                <a:solidFill>
                  <a:srgbClr val="C00000"/>
                </a:solidFill>
                <a:ea typeface="SimSun" pitchFamily="2" charset="-122"/>
              </a:rPr>
              <a:t>measure</a:t>
            </a:r>
            <a:r>
              <a:rPr lang="en-US" altLang="zh-CN" sz="2400" dirty="0" smtClean="0">
                <a:solidFill>
                  <a:srgbClr val="C00000"/>
                </a:solidFill>
                <a:ea typeface="SimSun" pitchFamily="2" charset="-122"/>
              </a:rPr>
              <a:t> </a:t>
            </a:r>
            <a:r>
              <a:rPr lang="en-US" altLang="zh-CN" sz="2400" dirty="0" smtClean="0">
                <a:ea typeface="SimSun" pitchFamily="2" charset="-122"/>
              </a:rPr>
              <a:t>within each possible space is no longer a simple numeric value, but an </a:t>
            </a:r>
            <a:r>
              <a:rPr lang="en-US" altLang="zh-CN" sz="2400" b="1" dirty="0" smtClean="0">
                <a:solidFill>
                  <a:srgbClr val="C00000"/>
                </a:solidFill>
                <a:ea typeface="SimSun" pitchFamily="2" charset="-122"/>
              </a:rPr>
              <a:t>aggregate network!</a:t>
            </a:r>
            <a:endParaRPr lang="zh-CN" altLang="en-US" sz="2400" b="1" dirty="0" smtClean="0">
              <a:solidFill>
                <a:srgbClr val="C00000"/>
              </a:solidFill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09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3505203"/>
            <a:ext cx="6216651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67" y="4719638"/>
            <a:ext cx="335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The Graph Cube Model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ea typeface="SimSun" pitchFamily="2" charset="-122"/>
            </a:endParaRPr>
          </a:p>
        </p:txBody>
      </p:sp>
      <p:sp>
        <p:nvSpPr>
          <p:cNvPr id="24581" name="内容占位符 2"/>
          <p:cNvSpPr>
            <a:spLocks noGrp="1"/>
          </p:cNvSpPr>
          <p:nvPr>
            <p:ph idx="1"/>
          </p:nvPr>
        </p:nvSpPr>
        <p:spPr>
          <a:xfrm>
            <a:off x="650449" y="1158878"/>
            <a:ext cx="10539167" cy="2498725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altLang="zh-CN" sz="2400" dirty="0" smtClean="0">
                <a:ea typeface="SimSun" pitchFamily="2" charset="-122"/>
              </a:rPr>
              <a:t>Graph Cube</a:t>
            </a:r>
          </a:p>
          <a:p>
            <a:pPr lvl="1" eaLnBrk="1" hangingPunct="1">
              <a:lnSpc>
                <a:spcPct val="125000"/>
              </a:lnSpc>
            </a:pPr>
            <a:r>
              <a:rPr lang="en-US" altLang="zh-CN" sz="2400" dirty="0" smtClean="0">
                <a:ea typeface="SimSun" pitchFamily="2" charset="-122"/>
              </a:rPr>
              <a:t>Restructure the network in </a:t>
            </a:r>
            <a:r>
              <a:rPr lang="en-US" altLang="zh-CN" sz="2400" b="1" dirty="0" smtClean="0">
                <a:solidFill>
                  <a:srgbClr val="C00000"/>
                </a:solidFill>
                <a:ea typeface="SimSun" pitchFamily="2" charset="-122"/>
              </a:rPr>
              <a:t>all possible multidimensional spaces (cuboids) </a:t>
            </a:r>
            <a:r>
              <a:rPr lang="en-US" altLang="zh-CN" sz="2400" dirty="0" smtClean="0">
                <a:ea typeface="SimSun" pitchFamily="2" charset="-122"/>
              </a:rPr>
              <a:t>defined on </a:t>
            </a:r>
            <a:r>
              <a:rPr lang="en-US" altLang="zh-CN" sz="2400" i="1" dirty="0" smtClean="0">
                <a:ea typeface="SimSun" pitchFamily="2" charset="-122"/>
              </a:rPr>
              <a:t>A</a:t>
            </a:r>
            <a:endParaRPr lang="en-US" altLang="zh-CN" sz="2400" dirty="0" smtClean="0">
              <a:ea typeface="SimSun" pitchFamily="2" charset="-122"/>
            </a:endParaRPr>
          </a:p>
          <a:p>
            <a:pPr lvl="1" eaLnBrk="1" hangingPunct="1">
              <a:lnSpc>
                <a:spcPct val="125000"/>
              </a:lnSpc>
            </a:pPr>
            <a:r>
              <a:rPr lang="en-US" altLang="zh-CN" sz="2400" dirty="0" smtClean="0">
                <a:ea typeface="SimSun" pitchFamily="2" charset="-122"/>
              </a:rPr>
              <a:t>For each multidimensional space </a:t>
            </a:r>
            <a:r>
              <a:rPr lang="en-US" altLang="zh-CN" sz="2400" i="1" dirty="0" smtClean="0">
                <a:ea typeface="SimSun" pitchFamily="2" charset="-122"/>
              </a:rPr>
              <a:t>A’</a:t>
            </a:r>
            <a:r>
              <a:rPr lang="en-US" altLang="zh-CN" sz="2400" dirty="0" smtClean="0">
                <a:ea typeface="SimSun" pitchFamily="2" charset="-122"/>
              </a:rPr>
              <a:t>, the measure is an </a:t>
            </a:r>
            <a:r>
              <a:rPr lang="en-US" altLang="zh-CN" sz="2400" b="1" dirty="0" smtClean="0">
                <a:solidFill>
                  <a:srgbClr val="C00000"/>
                </a:solidFill>
                <a:ea typeface="SimSun" pitchFamily="2" charset="-122"/>
              </a:rPr>
              <a:t>aggregate network </a:t>
            </a:r>
            <a:r>
              <a:rPr lang="en-US" altLang="zh-CN" sz="2400" dirty="0" smtClean="0">
                <a:ea typeface="SimSun" pitchFamily="2" charset="-122"/>
              </a:rPr>
              <a:t>w.r.t. </a:t>
            </a:r>
            <a:r>
              <a:rPr lang="en-US" altLang="zh-CN" sz="2400" i="1" dirty="0" smtClean="0">
                <a:ea typeface="SimSun" pitchFamily="2" charset="-122"/>
              </a:rPr>
              <a:t>A’</a:t>
            </a:r>
            <a:endParaRPr lang="zh-CN" altLang="en-US" sz="8800" b="1" i="1" dirty="0" smtClean="0">
              <a:solidFill>
                <a:srgbClr val="C00000"/>
              </a:solidFill>
              <a:ea typeface="SimSun" pitchFamily="2" charset="-122"/>
            </a:endParaRPr>
          </a:p>
        </p:txBody>
      </p:sp>
      <p:pic>
        <p:nvPicPr>
          <p:cNvPr id="2458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86" y="4437063"/>
            <a:ext cx="3839633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2" y="4354513"/>
            <a:ext cx="4425951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/>
          <p:cNvSpPr/>
          <p:nvPr/>
        </p:nvSpPr>
        <p:spPr>
          <a:xfrm>
            <a:off x="8494186" y="5999163"/>
            <a:ext cx="628649" cy="254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>
              <a:solidFill>
                <a:srgbClr val="FFFFFF"/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908802" y="5216525"/>
            <a:ext cx="630767" cy="255588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>
              <a:solidFill>
                <a:srgbClr val="FFFFFF"/>
              </a:solidFill>
              <a:latin typeface="Calibri" pitchFamily="34" charset="0"/>
              <a:ea typeface="SimSun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921502" y="4418016"/>
            <a:ext cx="630767" cy="255587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mtClean="0">
              <a:solidFill>
                <a:srgbClr val="FFFFFF"/>
              </a:solidFill>
              <a:latin typeface="Calibri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23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OLAP on Graph Cube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ea typeface="SimSun" pitchFamily="2" charset="-122"/>
            </a:endParaRP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593889" y="1125542"/>
            <a:ext cx="10878532" cy="3076572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altLang="zh-CN" sz="2400" dirty="0" smtClean="0">
                <a:ea typeface="SimSun" pitchFamily="2" charset="-122"/>
              </a:rPr>
              <a:t>Cuboid query</a:t>
            </a:r>
          </a:p>
          <a:p>
            <a:pPr lvl="1" eaLnBrk="1" hangingPunct="1">
              <a:lnSpc>
                <a:spcPct val="125000"/>
              </a:lnSpc>
            </a:pPr>
            <a:r>
              <a:rPr lang="en-US" altLang="zh-CN" sz="2400" dirty="0" smtClean="0">
                <a:ea typeface="SimSun" pitchFamily="2" charset="-122"/>
              </a:rPr>
              <a:t>Return as output the aggregate network corresponding to a specific multidimensional space (</a:t>
            </a:r>
            <a:r>
              <a:rPr lang="en-US" altLang="zh-CN" sz="2400" b="1" dirty="0" smtClean="0">
                <a:solidFill>
                  <a:srgbClr val="C00000"/>
                </a:solidFill>
                <a:ea typeface="SimSun" pitchFamily="2" charset="-122"/>
              </a:rPr>
              <a:t>cuboid</a:t>
            </a:r>
            <a:r>
              <a:rPr lang="en-US" altLang="zh-CN" sz="2400" dirty="0" smtClean="0">
                <a:ea typeface="SimSun" pitchFamily="2" charset="-122"/>
              </a:rPr>
              <a:t>)</a:t>
            </a:r>
          </a:p>
          <a:p>
            <a:pPr lvl="2" eaLnBrk="1" hangingPunct="1">
              <a:lnSpc>
                <a:spcPct val="125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What is the aggregate network between various </a:t>
            </a:r>
            <a:r>
              <a:rPr lang="en-US" altLang="zh-CN" sz="2400" i="1" dirty="0" smtClean="0">
                <a:solidFill>
                  <a:srgbClr val="C00000"/>
                </a:solidFill>
                <a:ea typeface="SimSun" pitchFamily="2" charset="-122"/>
              </a:rPr>
              <a:t>genders</a:t>
            </a: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?</a:t>
            </a:r>
          </a:p>
          <a:p>
            <a:pPr lvl="2" eaLnBrk="1" hangingPunct="1">
              <a:lnSpc>
                <a:spcPct val="125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What is the aggregate network between various </a:t>
            </a:r>
            <a:r>
              <a:rPr lang="en-US" altLang="zh-CN" sz="2400" i="1" dirty="0" smtClean="0">
                <a:solidFill>
                  <a:srgbClr val="C00000"/>
                </a:solidFill>
                <a:ea typeface="SimSun" pitchFamily="2" charset="-122"/>
              </a:rPr>
              <a:t>gender and location </a:t>
            </a: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combinations?</a:t>
            </a:r>
            <a:endParaRPr lang="zh-CN" altLang="en-US" sz="8800" b="1" i="1" dirty="0" smtClean="0">
              <a:solidFill>
                <a:schemeClr val="tx1"/>
              </a:solidFill>
              <a:ea typeface="SimSun" pitchFamily="2" charset="-122"/>
            </a:endParaRP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78" y="4636714"/>
            <a:ext cx="4732692" cy="125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2" y="4202112"/>
            <a:ext cx="4472216" cy="203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9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OLAP on Graph Cube</a:t>
            </a:r>
            <a:endParaRPr lang="zh-CN" altLang="en-US" smtClean="0">
              <a:effectLst>
                <a:outerShdw blurRad="38100" dist="38100" dir="2700000" algn="tl">
                  <a:srgbClr val="C0C0C0"/>
                </a:outerShdw>
              </a:effectLst>
              <a:ea typeface="SimSun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9876" y="1125538"/>
            <a:ext cx="10821971" cy="5040312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en-US" altLang="zh-CN" sz="2400" dirty="0" smtClean="0">
                <a:ea typeface="SimSun" pitchFamily="2" charset="-122"/>
              </a:rPr>
              <a:t>Cuboid query	</a:t>
            </a:r>
          </a:p>
          <a:p>
            <a:pPr lvl="1" eaLnBrk="1" hangingPunct="1">
              <a:lnSpc>
                <a:spcPct val="125000"/>
              </a:lnSpc>
            </a:pPr>
            <a:r>
              <a:rPr lang="en-US" altLang="zh-CN" sz="2400" dirty="0" smtClean="0">
                <a:ea typeface="SimSun" pitchFamily="2" charset="-122"/>
              </a:rPr>
              <a:t>Within a single multidimensional space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sz="2400" dirty="0" err="1" smtClean="0">
                <a:solidFill>
                  <a:srgbClr val="C00000"/>
                </a:solidFill>
                <a:ea typeface="SimSun" pitchFamily="2" charset="-122"/>
              </a:rPr>
              <a:t>Crossboid</a:t>
            </a:r>
            <a:r>
              <a:rPr lang="en-US" altLang="zh-CN" sz="2400" dirty="0" smtClean="0">
                <a:solidFill>
                  <a:srgbClr val="C00000"/>
                </a:solidFill>
                <a:ea typeface="SimSun" pitchFamily="2" charset="-122"/>
              </a:rPr>
              <a:t> query (</a:t>
            </a:r>
            <a:r>
              <a:rPr lang="zh-CN" altLang="en-US" sz="2400" dirty="0" smtClean="0">
                <a:solidFill>
                  <a:srgbClr val="C00000"/>
                </a:solidFill>
                <a:ea typeface="SimSun" pitchFamily="2" charset="-122"/>
              </a:rPr>
              <a:t>⋈</a:t>
            </a:r>
            <a:r>
              <a:rPr lang="en-US" altLang="zh-CN" sz="2400" dirty="0" smtClean="0">
                <a:solidFill>
                  <a:srgbClr val="C00000"/>
                </a:solidFill>
                <a:ea typeface="SimSun" pitchFamily="2" charset="-122"/>
              </a:rPr>
              <a:t>)</a:t>
            </a:r>
          </a:p>
          <a:p>
            <a:pPr lvl="1" eaLnBrk="1" hangingPunct="1">
              <a:lnSpc>
                <a:spcPct val="125000"/>
              </a:lnSpc>
            </a:pPr>
            <a:r>
              <a:rPr lang="en-US" altLang="zh-CN" sz="2400" dirty="0" smtClean="0">
                <a:ea typeface="SimSun" pitchFamily="2" charset="-122"/>
              </a:rPr>
              <a:t>Crosses </a:t>
            </a:r>
            <a:r>
              <a:rPr lang="en-US" altLang="zh-CN" sz="2400" dirty="0" smtClean="0">
                <a:solidFill>
                  <a:srgbClr val="C00000"/>
                </a:solidFill>
                <a:ea typeface="SimSun" pitchFamily="2" charset="-122"/>
              </a:rPr>
              <a:t>multiple</a:t>
            </a:r>
            <a:r>
              <a:rPr lang="en-US" altLang="zh-CN" sz="2400" dirty="0" smtClean="0">
                <a:ea typeface="SimSun" pitchFamily="2" charset="-122"/>
              </a:rPr>
              <a:t> multidimensional spaces of the network</a:t>
            </a:r>
          </a:p>
          <a:p>
            <a:pPr lvl="2" eaLnBrk="1" hangingPunct="1">
              <a:lnSpc>
                <a:spcPct val="125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What is the network structure between </a:t>
            </a:r>
            <a:r>
              <a:rPr lang="en-US" altLang="zh-CN" sz="2400" i="1" u="sng" dirty="0" smtClean="0">
                <a:solidFill>
                  <a:schemeClr val="tx1"/>
                </a:solidFill>
                <a:ea typeface="SimSun" pitchFamily="2" charset="-122"/>
              </a:rPr>
              <a:t>user 3</a:t>
            </a: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 and various </a:t>
            </a:r>
            <a:r>
              <a:rPr lang="en-US" altLang="zh-CN" sz="2400" i="1" u="sng" dirty="0" smtClean="0">
                <a:solidFill>
                  <a:schemeClr val="tx1"/>
                </a:solidFill>
                <a:ea typeface="SimSun" pitchFamily="2" charset="-122"/>
              </a:rPr>
              <a:t>locations</a:t>
            </a: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?</a:t>
            </a:r>
          </a:p>
          <a:p>
            <a:pPr lvl="2" eaLnBrk="1" hangingPunct="1">
              <a:lnSpc>
                <a:spcPct val="125000"/>
              </a:lnSpc>
            </a:pP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What is the network structure between users grouped by </a:t>
            </a:r>
            <a:r>
              <a:rPr lang="en-US" altLang="zh-CN" sz="2400" i="1" u="sng" dirty="0" smtClean="0">
                <a:solidFill>
                  <a:schemeClr val="tx1"/>
                </a:solidFill>
                <a:ea typeface="SimSun" pitchFamily="2" charset="-122"/>
              </a:rPr>
              <a:t>gender</a:t>
            </a: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 vs. users grouped by </a:t>
            </a:r>
            <a:r>
              <a:rPr lang="en-US" altLang="zh-CN" sz="2400" i="1" u="sng" dirty="0" smtClean="0">
                <a:solidFill>
                  <a:schemeClr val="tx1"/>
                </a:solidFill>
                <a:ea typeface="SimSun" pitchFamily="2" charset="-122"/>
              </a:rPr>
              <a:t>location</a:t>
            </a:r>
            <a:r>
              <a:rPr lang="en-US" altLang="zh-CN" sz="2400" i="1" dirty="0" smtClean="0">
                <a:solidFill>
                  <a:schemeClr val="tx1"/>
                </a:solidFill>
                <a:ea typeface="SimSun" pitchFamily="2" charset="-122"/>
              </a:rPr>
              <a:t>?</a:t>
            </a:r>
            <a:endParaRPr lang="zh-CN" altLang="en-US" sz="2400" b="1" i="1" dirty="0" smtClean="0">
              <a:solidFill>
                <a:schemeClr val="tx1"/>
              </a:solidFill>
              <a:ea typeface="SimSun" pitchFamily="2" charset="-122"/>
            </a:endParaRPr>
          </a:p>
        </p:txBody>
      </p:sp>
      <p:grpSp>
        <p:nvGrpSpPr>
          <p:cNvPr id="5" name="组合 22"/>
          <p:cNvGrpSpPr>
            <a:grpSpLocks/>
          </p:cNvGrpSpPr>
          <p:nvPr/>
        </p:nvGrpSpPr>
        <p:grpSpPr bwMode="auto">
          <a:xfrm>
            <a:off x="1678519" y="4652966"/>
            <a:ext cx="2978149" cy="1741487"/>
            <a:chOff x="467544" y="4763244"/>
            <a:chExt cx="2232248" cy="1740614"/>
          </a:xfrm>
        </p:grpSpPr>
        <p:sp>
          <p:nvSpPr>
            <p:cNvPr id="26638" name="TextBox 6"/>
            <p:cNvSpPr txBox="1">
              <a:spLocks noChangeArrowheads="1"/>
            </p:cNvSpPr>
            <p:nvPr/>
          </p:nvSpPr>
          <p:spPr bwMode="auto">
            <a:xfrm>
              <a:off x="467544" y="6165304"/>
              <a:ext cx="7920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600" smtClean="0">
                  <a:solidFill>
                    <a:srgbClr val="000000"/>
                  </a:solidFill>
                  <a:latin typeface="Tahoma" pitchFamily="34" charset="0"/>
                  <a:ea typeface="SimSun" pitchFamily="2" charset="-122"/>
                </a:rPr>
                <a:t>Base</a:t>
              </a:r>
              <a:endParaRPr lang="zh-CN" altLang="en-US" sz="160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endParaRPr>
            </a:p>
          </p:txBody>
        </p:sp>
        <p:sp>
          <p:nvSpPr>
            <p:cNvPr id="26639" name="TextBox 8"/>
            <p:cNvSpPr txBox="1">
              <a:spLocks noChangeArrowheads="1"/>
            </p:cNvSpPr>
            <p:nvPr/>
          </p:nvSpPr>
          <p:spPr bwMode="auto">
            <a:xfrm>
              <a:off x="1547664" y="6165304"/>
              <a:ext cx="1152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600" smtClean="0">
                  <a:solidFill>
                    <a:srgbClr val="000000"/>
                  </a:solidFill>
                  <a:latin typeface="Tahoma" pitchFamily="34" charset="0"/>
                  <a:ea typeface="SimSun" pitchFamily="2" charset="-122"/>
                </a:rPr>
                <a:t>Location</a:t>
              </a:r>
              <a:endParaRPr lang="zh-CN" altLang="en-US" sz="160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883215" y="5785082"/>
              <a:ext cx="539420" cy="45221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 flipV="1">
              <a:off x="1662201" y="5785082"/>
              <a:ext cx="504517" cy="45221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6"/>
            <p:cNvSpPr txBox="1">
              <a:spLocks noChangeArrowheads="1"/>
            </p:cNvSpPr>
            <p:nvPr/>
          </p:nvSpPr>
          <p:spPr bwMode="auto">
            <a:xfrm>
              <a:off x="1151620" y="5468565"/>
              <a:ext cx="7920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mtClean="0">
                  <a:solidFill>
                    <a:srgbClr val="000000"/>
                  </a:solidFill>
                  <a:latin typeface="Tahoma" pitchFamily="34" charset="0"/>
                  <a:ea typeface="SimSun" pitchFamily="2" charset="-122"/>
                </a:rPr>
                <a:t>⋈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 flipV="1">
              <a:off x="1547971" y="5156747"/>
              <a:ext cx="0" cy="44427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4" name="TextBox 23"/>
            <p:cNvSpPr txBox="1">
              <a:spLocks noChangeArrowheads="1"/>
            </p:cNvSpPr>
            <p:nvPr/>
          </p:nvSpPr>
          <p:spPr bwMode="auto">
            <a:xfrm>
              <a:off x="1072183" y="4763244"/>
              <a:ext cx="10801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l-GR" altLang="zh-CN" smtClean="0">
                  <a:solidFill>
                    <a:srgbClr val="000000"/>
                  </a:solidFill>
                  <a:latin typeface="Tahoma" pitchFamily="34" charset="0"/>
                </a:rPr>
                <a:t>σ</a:t>
              </a:r>
              <a:r>
                <a:rPr lang="en-US" altLang="zh-CN" sz="1600" baseline="-25000" smtClean="0">
                  <a:solidFill>
                    <a:srgbClr val="000000"/>
                  </a:solidFill>
                  <a:latin typeface="Tahoma" pitchFamily="34" charset="0"/>
                  <a:ea typeface="SimSun" pitchFamily="2" charset="-122"/>
                </a:rPr>
                <a:t>ID=3</a:t>
              </a:r>
              <a:endParaRPr lang="zh-CN" altLang="en-US" sz="1600" baseline="-2500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17" y="4835528"/>
            <a:ext cx="3266016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24"/>
          <p:cNvGrpSpPr>
            <a:grpSpLocks/>
          </p:cNvGrpSpPr>
          <p:nvPr/>
        </p:nvGrpSpPr>
        <p:grpSpPr bwMode="auto">
          <a:xfrm>
            <a:off x="1653119" y="5084763"/>
            <a:ext cx="3035300" cy="1035050"/>
            <a:chOff x="3016399" y="4769971"/>
            <a:chExt cx="2275681" cy="1035293"/>
          </a:xfrm>
        </p:grpSpPr>
        <p:sp>
          <p:nvSpPr>
            <p:cNvPr id="26633" name="TextBox 26"/>
            <p:cNvSpPr txBox="1">
              <a:spLocks noChangeArrowheads="1"/>
            </p:cNvSpPr>
            <p:nvPr/>
          </p:nvSpPr>
          <p:spPr bwMode="auto">
            <a:xfrm>
              <a:off x="3016399" y="5466710"/>
              <a:ext cx="9075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600" smtClean="0">
                  <a:solidFill>
                    <a:srgbClr val="000000"/>
                  </a:solidFill>
                  <a:latin typeface="Tahoma" pitchFamily="34" charset="0"/>
                  <a:ea typeface="SimSun" pitchFamily="2" charset="-122"/>
                </a:rPr>
                <a:t>Gender</a:t>
              </a:r>
              <a:endParaRPr lang="zh-CN" altLang="en-US" sz="160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endParaRPr>
            </a:p>
          </p:txBody>
        </p:sp>
        <p:sp>
          <p:nvSpPr>
            <p:cNvPr id="26634" name="TextBox 27"/>
            <p:cNvSpPr txBox="1">
              <a:spLocks noChangeArrowheads="1"/>
            </p:cNvSpPr>
            <p:nvPr/>
          </p:nvSpPr>
          <p:spPr bwMode="auto">
            <a:xfrm>
              <a:off x="4139952" y="5466710"/>
              <a:ext cx="11521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600" smtClean="0">
                  <a:solidFill>
                    <a:srgbClr val="000000"/>
                  </a:solidFill>
                  <a:latin typeface="Tahoma" pitchFamily="34" charset="0"/>
                  <a:ea typeface="SimSun" pitchFamily="2" charset="-122"/>
                </a:rPr>
                <a:t>Location</a:t>
              </a:r>
              <a:endParaRPr lang="zh-CN" altLang="en-US" sz="160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 flipV="1">
              <a:off x="3475026" y="5085957"/>
              <a:ext cx="539562" cy="45254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4254217" y="5085957"/>
              <a:ext cx="504649" cy="45254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37" name="TextBox 30"/>
            <p:cNvSpPr txBox="1">
              <a:spLocks noChangeArrowheads="1"/>
            </p:cNvSpPr>
            <p:nvPr/>
          </p:nvSpPr>
          <p:spPr bwMode="auto">
            <a:xfrm>
              <a:off x="3743908" y="4769971"/>
              <a:ext cx="7920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mtClean="0">
                  <a:solidFill>
                    <a:srgbClr val="000000"/>
                  </a:solidFill>
                  <a:latin typeface="Tahoma" pitchFamily="34" charset="0"/>
                  <a:ea typeface="SimSun" pitchFamily="2" charset="-122"/>
                </a:rPr>
                <a:t>⋈</a:t>
              </a:r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886" y="4700588"/>
            <a:ext cx="4607983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70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Generative Model &amp; Model Inference</a:t>
            </a:r>
          </a:p>
        </p:txBody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xfrm>
            <a:off x="0" y="1111170"/>
            <a:ext cx="12107119" cy="5746829"/>
          </a:xfrm>
        </p:spPr>
        <p:txBody>
          <a:bodyPr/>
          <a:lstStyle/>
          <a:p>
            <a:r>
              <a:rPr lang="en-US" altLang="zh-CN" sz="2000" b="1" dirty="0" err="1">
                <a:ea typeface="SimSun" pitchFamily="2" charset="-122"/>
              </a:rPr>
              <a:t>Dirichlet</a:t>
            </a:r>
            <a:r>
              <a:rPr lang="en-US" altLang="zh-CN" sz="2000" b="1" dirty="0">
                <a:ea typeface="SimSun" pitchFamily="2" charset="-122"/>
              </a:rPr>
              <a:t> Process Mixture Model-based generative model</a:t>
            </a:r>
            <a:endParaRPr lang="zh-CN" altLang="en-US" sz="2000" b="1" dirty="0">
              <a:ea typeface="SimSun" pitchFamily="2" charset="-122"/>
            </a:endParaRPr>
          </a:p>
          <a:p>
            <a:pPr lvl="1"/>
            <a:r>
              <a:rPr lang="en-US" altLang="zh-CN" sz="2000" dirty="0">
                <a:ea typeface="SimSun" pitchFamily="2" charset="-122"/>
              </a:rPr>
              <a:t>At each timestamp, a community is dependent on historical communities and background community </a:t>
            </a:r>
            <a:r>
              <a:rPr lang="en-US" altLang="zh-CN" sz="2000" dirty="0" smtClean="0">
                <a:ea typeface="SimSun" pitchFamily="2" charset="-122"/>
              </a:rPr>
              <a:t>distribution</a:t>
            </a:r>
            <a:endParaRPr lang="en-US" altLang="zh-CN" sz="2000" dirty="0" smtClean="0">
              <a:ea typeface="SimSun" pitchFamily="2" charset="-122"/>
            </a:endParaRPr>
          </a:p>
          <a:p>
            <a:pPr marL="457200" indent="-457200" eaLnBrk="1" hangingPunct="1"/>
            <a:r>
              <a:rPr lang="en-US" altLang="zh-CN" sz="2000" dirty="0" smtClean="0">
                <a:ea typeface="SimSun" pitchFamily="2" charset="-122"/>
              </a:rPr>
              <a:t>To </a:t>
            </a:r>
            <a:r>
              <a:rPr lang="en-US" altLang="zh-CN" sz="2000" dirty="0" smtClean="0">
                <a:ea typeface="SimSun" pitchFamily="2" charset="-122"/>
              </a:rPr>
              <a:t>generate a new paper o</a:t>
            </a:r>
            <a:r>
              <a:rPr lang="en-US" altLang="zh-CN" sz="2000" baseline="-25000" dirty="0" smtClean="0">
                <a:ea typeface="SimSun" pitchFamily="2" charset="-122"/>
              </a:rPr>
              <a:t>i</a:t>
            </a:r>
          </a:p>
          <a:p>
            <a:pPr marL="914400" lvl="1" indent="-457200" eaLnBrk="1" hangingPunct="1"/>
            <a:r>
              <a:rPr lang="en-US" altLang="zh-CN" sz="2000" dirty="0" smtClean="0">
                <a:ea typeface="SimSun" pitchFamily="2" charset="-122"/>
              </a:rPr>
              <a:t>Decide whether to join an existing community or a new one</a:t>
            </a:r>
          </a:p>
          <a:p>
            <a:pPr marL="1295400" lvl="2" indent="-381000" eaLnBrk="1" hangingPunct="1"/>
            <a:r>
              <a:rPr lang="en-US" altLang="zh-CN" sz="2000" dirty="0" smtClean="0">
                <a:ea typeface="SimSun" pitchFamily="2" charset="-122"/>
              </a:rPr>
              <a:t>Join an existing community k with prob. </a:t>
            </a:r>
            <a:r>
              <a:rPr lang="en-US" altLang="zh-CN" sz="2000" dirty="0" err="1" smtClean="0">
                <a:ea typeface="SimSun" pitchFamily="2" charset="-122"/>
              </a:rPr>
              <a:t>n</a:t>
            </a:r>
            <a:r>
              <a:rPr lang="en-US" altLang="zh-CN" sz="2000" baseline="-25000" dirty="0" err="1" smtClean="0">
                <a:ea typeface="SimSun" pitchFamily="2" charset="-122"/>
              </a:rPr>
              <a:t>k</a:t>
            </a:r>
            <a:r>
              <a:rPr lang="en-US" altLang="zh-CN" sz="2000" dirty="0" smtClean="0">
                <a:ea typeface="SimSun" pitchFamily="2" charset="-122"/>
              </a:rPr>
              <a:t>/(i-1+</a:t>
            </a:r>
            <a:r>
              <a:rPr lang="el-GR" altLang="zh-CN" sz="2000" dirty="0" smtClean="0">
                <a:ea typeface="SimSun" pitchFamily="2" charset="-122"/>
              </a:rPr>
              <a:t>α</a:t>
            </a:r>
            <a:r>
              <a:rPr lang="en-US" altLang="zh-CN" sz="2000" dirty="0" smtClean="0">
                <a:ea typeface="SimSun" pitchFamily="2" charset="-122"/>
              </a:rPr>
              <a:t>)</a:t>
            </a:r>
          </a:p>
          <a:p>
            <a:pPr marL="1295400" lvl="2" indent="-381000" eaLnBrk="1" hangingPunct="1"/>
            <a:r>
              <a:rPr lang="en-US" altLang="zh-CN" sz="2000" dirty="0" smtClean="0">
                <a:ea typeface="SimSun" pitchFamily="2" charset="-122"/>
              </a:rPr>
              <a:t>Join a new community k with prob. </a:t>
            </a:r>
            <a:r>
              <a:rPr lang="el-GR" altLang="zh-CN" sz="2000" dirty="0" smtClean="0">
                <a:ea typeface="SimSun" pitchFamily="2" charset="-122"/>
              </a:rPr>
              <a:t>α</a:t>
            </a:r>
            <a:r>
              <a:rPr lang="en-US" altLang="zh-CN" sz="2000" dirty="0" smtClean="0">
                <a:ea typeface="SimSun" pitchFamily="2" charset="-122"/>
              </a:rPr>
              <a:t>/(</a:t>
            </a:r>
            <a:r>
              <a:rPr lang="en-US" altLang="zh-CN" sz="2000" dirty="0" err="1" smtClean="0">
                <a:ea typeface="SimSun" pitchFamily="2" charset="-122"/>
              </a:rPr>
              <a:t>i</a:t>
            </a:r>
            <a:r>
              <a:rPr lang="en-US" altLang="zh-CN" sz="2000" dirty="0" smtClean="0">
                <a:ea typeface="SimSun" pitchFamily="2" charset="-122"/>
              </a:rPr>
              <a:t>- 1 +</a:t>
            </a:r>
            <a:r>
              <a:rPr lang="el-GR" altLang="zh-CN" sz="2000" dirty="0" smtClean="0">
                <a:ea typeface="SimSun" pitchFamily="2" charset="-122"/>
              </a:rPr>
              <a:t>α</a:t>
            </a:r>
            <a:r>
              <a:rPr lang="en-US" altLang="zh-CN" sz="2000" dirty="0" smtClean="0">
                <a:ea typeface="SimSun" pitchFamily="2" charset="-122"/>
              </a:rPr>
              <a:t>): Decide its prior, either from a background distribution (</a:t>
            </a:r>
            <a:r>
              <a:rPr lang="el-GR" altLang="zh-CN" sz="2000" dirty="0" smtClean="0">
                <a:ea typeface="SimSun" pitchFamily="2" charset="-122"/>
              </a:rPr>
              <a:t>λ</a:t>
            </a:r>
            <a:r>
              <a:rPr lang="en-US" altLang="zh-CN" sz="2000" dirty="0" smtClean="0">
                <a:ea typeface="SimSun" pitchFamily="2" charset="-122"/>
              </a:rPr>
              <a:t>) or historical communities ((1- </a:t>
            </a:r>
            <a:r>
              <a:rPr lang="el-GR" altLang="zh-CN" sz="2000" dirty="0" smtClean="0">
                <a:ea typeface="SimSun" pitchFamily="2" charset="-122"/>
              </a:rPr>
              <a:t>λ</a:t>
            </a:r>
            <a:r>
              <a:rPr lang="en-US" altLang="zh-CN" sz="2000" dirty="0" smtClean="0">
                <a:ea typeface="SimSun" pitchFamily="2" charset="-122"/>
              </a:rPr>
              <a:t>)</a:t>
            </a:r>
            <a:r>
              <a:rPr lang="el-GR" altLang="zh-CN" sz="2000" dirty="0" smtClean="0">
                <a:ea typeface="SimSun" pitchFamily="2" charset="-122"/>
              </a:rPr>
              <a:t>π</a:t>
            </a:r>
            <a:r>
              <a:rPr lang="en-US" altLang="zh-CN" sz="2000" baseline="-25000" dirty="0" smtClean="0">
                <a:ea typeface="SimSun" pitchFamily="2" charset="-122"/>
              </a:rPr>
              <a:t>k</a:t>
            </a:r>
            <a:r>
              <a:rPr lang="en-US" altLang="zh-CN" sz="2000" dirty="0" smtClean="0">
                <a:ea typeface="SimSun" pitchFamily="2" charset="-122"/>
              </a:rPr>
              <a:t>), with different probabilities, draw the attribute distribution from the prior</a:t>
            </a:r>
          </a:p>
          <a:p>
            <a:pPr marL="914400" lvl="1" indent="-457200" eaLnBrk="1" hangingPunct="1"/>
            <a:r>
              <a:rPr lang="en-US" altLang="zh-CN" sz="2000" dirty="0" smtClean="0">
                <a:ea typeface="SimSun" pitchFamily="2" charset="-122"/>
              </a:rPr>
              <a:t>Generate o</a:t>
            </a:r>
            <a:r>
              <a:rPr lang="en-US" altLang="zh-CN" sz="2000" baseline="-25000" dirty="0" smtClean="0">
                <a:ea typeface="SimSun" pitchFamily="2" charset="-122"/>
              </a:rPr>
              <a:t>i</a:t>
            </a:r>
            <a:r>
              <a:rPr lang="en-US" altLang="zh-CN" sz="2000" dirty="0" smtClean="0">
                <a:ea typeface="SimSun" pitchFamily="2" charset="-122"/>
              </a:rPr>
              <a:t> according to the attribute distribution</a:t>
            </a:r>
          </a:p>
          <a:p>
            <a:pPr marL="914400" lvl="1" indent="-457200" eaLnBrk="1" hangingPunct="1"/>
            <a:endParaRPr lang="en-US" altLang="zh-CN" sz="2000" dirty="0" smtClean="0">
              <a:ea typeface="SimSun" pitchFamily="2" charset="-122"/>
            </a:endParaRPr>
          </a:p>
          <a:p>
            <a:pPr marL="914400" lvl="1" indent="-457200" eaLnBrk="1" hangingPunct="1"/>
            <a:endParaRPr lang="en-US" altLang="zh-CN" sz="2000" dirty="0" smtClean="0">
              <a:ea typeface="SimSun" pitchFamily="2" charset="-122"/>
            </a:endParaRPr>
          </a:p>
          <a:p>
            <a:pPr marL="914400" lvl="1" indent="-457200" eaLnBrk="1" hangingPunct="1"/>
            <a:endParaRPr lang="en-US" altLang="zh-CN" sz="2000" dirty="0" smtClean="0">
              <a:ea typeface="SimSun" pitchFamily="2" charset="-122"/>
            </a:endParaRPr>
          </a:p>
          <a:p>
            <a:pPr marL="457200" lvl="1" indent="0" eaLnBrk="1" hangingPunct="1">
              <a:buNone/>
            </a:pPr>
            <a:endParaRPr lang="en-US" altLang="zh-CN" sz="2000" dirty="0" smtClean="0">
              <a:ea typeface="SimSun" pitchFamily="2" charset="-122"/>
            </a:endParaRPr>
          </a:p>
          <a:p>
            <a:pPr marL="457200" indent="-457200" eaLnBrk="1" hangingPunct="1"/>
            <a:r>
              <a:rPr lang="en-US" altLang="zh-CN" sz="2000" dirty="0" smtClean="0">
                <a:ea typeface="SimSun" pitchFamily="2" charset="-122"/>
              </a:rPr>
              <a:t>Greedy inference for each timestamp: Collapse Gibbs sampling, which is trying to sample cluster label for each target object (e.g., paper)</a:t>
            </a: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22" y="4606826"/>
            <a:ext cx="9515676" cy="173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93885" y="5076967"/>
            <a:ext cx="4721184" cy="79961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 smtClean="0">
                <a:ea typeface="SimSun" pitchFamily="2" charset="-122"/>
              </a:rPr>
              <a:t>Accuracy</a:t>
            </a:r>
            <a:r>
              <a:rPr lang="en-US" altLang="zh-CN" sz="2000" dirty="0" smtClean="0">
                <a:ea typeface="SimSun" pitchFamily="2" charset="-122"/>
              </a:rPr>
              <a:t>: The more types of objects used, the better accuracy; Historical prior results in better accuracy</a:t>
            </a:r>
            <a:endParaRPr lang="zh-CN" altLang="en-US" sz="2000" dirty="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8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G_17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1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2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88" y="1173212"/>
            <a:ext cx="11489492" cy="5415323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III: </a:t>
            </a:r>
            <a:r>
              <a:rPr lang="en-US" altLang="zh-CN" sz="2400" dirty="0" smtClean="0">
                <a:ea typeface="SimSun" panose="02010600030101010101" pitchFamily="2" charset="-122"/>
              </a:rPr>
              <a:t>Other Data Mining Functions for Heterogeneous  </a:t>
            </a:r>
            <a:r>
              <a:rPr lang="en-US" altLang="zh-CN" sz="2400" dirty="0">
                <a:ea typeface="SimSun" panose="02010600030101010101" pitchFamily="2" charset="-122"/>
              </a:rPr>
              <a:t>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>
                <a:ea typeface="SimSun" pitchFamily="2" charset="-122"/>
              </a:rPr>
              <a:t>Mining Evolution and Dynamics of Information Networks 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Role </a:t>
            </a:r>
            <a:r>
              <a:rPr lang="en-US" altLang="zh-CN" sz="2400" dirty="0">
                <a:ea typeface="SimSun" pitchFamily="2" charset="-122"/>
              </a:rPr>
              <a:t>Discovery </a:t>
            </a:r>
            <a:endParaRPr lang="en-US" altLang="zh-CN" sz="2400" dirty="0" smtClean="0">
              <a:ea typeface="SimSun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OLAP </a:t>
            </a:r>
            <a:r>
              <a:rPr lang="en-US" altLang="zh-CN" sz="2400" dirty="0">
                <a:ea typeface="SimSun" pitchFamily="2" charset="-122"/>
              </a:rPr>
              <a:t>in Information </a:t>
            </a:r>
            <a:r>
              <a:rPr lang="en-US" altLang="zh-CN" sz="2400" dirty="0" smtClean="0">
                <a:ea typeface="SimSun" pitchFamily="2" charset="-122"/>
              </a:rPr>
              <a:t>Networks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Data Cleaning: Distinct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CrossMine</a:t>
            </a:r>
            <a:r>
              <a:rPr lang="en-US" altLang="zh-CN" sz="2400" dirty="0" smtClean="0">
                <a:ea typeface="SimSun" pitchFamily="2" charset="-122"/>
              </a:rPr>
              <a:t>:  Classification Across Multi-Relational Databases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EgoSet</a:t>
            </a:r>
            <a:r>
              <a:rPr lang="en-US" altLang="zh-CN" sz="2400" dirty="0" smtClean="0">
                <a:ea typeface="SimSun" pitchFamily="2" charset="-122"/>
              </a:rPr>
              <a:t>: </a:t>
            </a:r>
            <a:r>
              <a:rPr lang="en-US" sz="2400" dirty="0"/>
              <a:t>Exploiting Word Ego-Networks for Multifaceted Set Expansion</a:t>
            </a:r>
            <a:endParaRPr lang="en-US" altLang="zh-CN" sz="2400" dirty="0">
              <a:ea typeface="SimSun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Summary</a:t>
            </a: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1039359" y="2655320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9" y="1163549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4417030" y="4693741"/>
            <a:ext cx="283916" cy="32621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2700">
                <a:solidFill>
                  <a:srgbClr val="637052">
                    <a:satMod val="155000"/>
                  </a:srgbClr>
                </a:solidFill>
                <a:prstDash val="solid"/>
              </a:ln>
              <a:solidFill>
                <a:srgbClr val="CCDDEA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60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12192000" cy="762000"/>
          </a:xfrm>
        </p:spPr>
        <p:txBody>
          <a:bodyPr anchor="b"/>
          <a:lstStyle/>
          <a:p>
            <a:pPr marL="342900" indent="-342900" eaLnBrk="1" hangingPunct="1">
              <a:defRPr/>
            </a:pPr>
            <a:r>
              <a:rPr lang="en-US" dirty="0"/>
              <a:t>Data Cleaning by Link Analysis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1023" y="1219205"/>
            <a:ext cx="10737130" cy="5209309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Object reconciliation vs. object distinction as data cleaning tasks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Link analysis may take advantages of redundancy and make facilitate entity cross-checking and validation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Object distinction: Different people/objects do share names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In AllMusic.com, 72 songs and 3 albums named “Forgotten” or “The Forgotten”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In DBLP, 141 papers are written by at least 14 “Wei Wang”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New challenges of object distinction: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Textual similarity cannot be used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Distinct: Object distinction by information network analysis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X. Yin, J. Han, and P. S. Yu, “Object Distinction: Distinguishing Objects with Identical Names by Link Analysis”, ICDE'07</a:t>
            </a:r>
          </a:p>
        </p:txBody>
      </p:sp>
    </p:spTree>
    <p:extLst>
      <p:ext uri="{BB962C8B-B14F-4D97-AF65-F5344CB8AC3E}">
        <p14:creationId xmlns:p14="http://schemas.microsoft.com/office/powerpoint/2010/main" val="3181244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4082" name="Group 2"/>
          <p:cNvGraphicFramePr>
            <a:graphicFrameLocks noGrp="1"/>
          </p:cNvGraphicFramePr>
          <p:nvPr/>
        </p:nvGraphicFramePr>
        <p:xfrm>
          <a:off x="508000" y="1220791"/>
          <a:ext cx="3860800" cy="396875"/>
        </p:xfrm>
        <a:graphic>
          <a:graphicData uri="http://schemas.openxmlformats.org/drawingml/2006/table">
            <a:tbl>
              <a:tblPr/>
              <a:tblGrid>
                <a:gridCol w="2336800"/>
                <a:gridCol w="812800"/>
                <a:gridCol w="7112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 Wang, Jiong Yang, Richard Muntz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VLDB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1997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092" name="Group 12"/>
          <p:cNvGraphicFramePr>
            <a:graphicFrameLocks noGrp="1"/>
          </p:cNvGraphicFramePr>
          <p:nvPr/>
        </p:nvGraphicFramePr>
        <p:xfrm>
          <a:off x="508000" y="3657600"/>
          <a:ext cx="3759200" cy="244475"/>
        </p:xfrm>
        <a:graphic>
          <a:graphicData uri="http://schemas.openxmlformats.org/drawingml/2006/table">
            <a:tbl>
              <a:tblPr/>
              <a:tblGrid>
                <a:gridCol w="2336800"/>
                <a:gridCol w="711200"/>
                <a:gridCol w="711200"/>
              </a:tblGrid>
              <a:tr h="244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Jinze Liu, Wei Wang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839" marB="45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ICDM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839" marB="45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2004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839" marB="45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02" name="Group 22"/>
          <p:cNvGraphicFramePr>
            <a:graphicFrameLocks noGrp="1"/>
          </p:cNvGraphicFramePr>
          <p:nvPr/>
        </p:nvGraphicFramePr>
        <p:xfrm>
          <a:off x="508000" y="1892303"/>
          <a:ext cx="4673600" cy="396875"/>
        </p:xfrm>
        <a:graphic>
          <a:graphicData uri="http://schemas.openxmlformats.org/drawingml/2006/table">
            <a:tbl>
              <a:tblPr/>
              <a:tblGrid>
                <a:gridCol w="2844800"/>
                <a:gridCol w="1117600"/>
                <a:gridCol w="7112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Haixun Wang, Wei Wang, Jiong Yang, Philip S. Yu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SIGMOD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2002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12" name="Group 32"/>
          <p:cNvGraphicFramePr>
            <a:graphicFrameLocks noGrp="1"/>
          </p:cNvGraphicFramePr>
          <p:nvPr/>
        </p:nvGraphicFramePr>
        <p:xfrm>
          <a:off x="508000" y="2514603"/>
          <a:ext cx="3962400" cy="396875"/>
        </p:xfrm>
        <a:graphic>
          <a:graphicData uri="http://schemas.openxmlformats.org/drawingml/2006/table">
            <a:tbl>
              <a:tblPr/>
              <a:tblGrid>
                <a:gridCol w="2641600"/>
                <a:gridCol w="609600"/>
                <a:gridCol w="7112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Jiong Yang, Hwanjo Yu, Wei Wang, Jiawei Han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CSB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2003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22" name="Group 42"/>
          <p:cNvGraphicFramePr>
            <a:graphicFrameLocks noGrp="1"/>
          </p:cNvGraphicFramePr>
          <p:nvPr/>
        </p:nvGraphicFramePr>
        <p:xfrm>
          <a:off x="508000" y="3167066"/>
          <a:ext cx="4775200" cy="244475"/>
        </p:xfrm>
        <a:graphic>
          <a:graphicData uri="http://schemas.openxmlformats.org/drawingml/2006/table">
            <a:tbl>
              <a:tblPr/>
              <a:tblGrid>
                <a:gridCol w="3556000"/>
                <a:gridCol w="609600"/>
                <a:gridCol w="609600"/>
              </a:tblGrid>
              <a:tr h="244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Jiong Yang, Jinze Liu, Wei Wang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839" marB="45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KDD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839" marB="45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2004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839" marB="45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32" name="Group 52"/>
          <p:cNvGraphicFramePr>
            <a:graphicFrameLocks noGrp="1"/>
          </p:cNvGraphicFramePr>
          <p:nvPr/>
        </p:nvGraphicFramePr>
        <p:xfrm>
          <a:off x="6705600" y="1173166"/>
          <a:ext cx="4267200" cy="396875"/>
        </p:xfrm>
        <a:graphic>
          <a:graphicData uri="http://schemas.openxmlformats.org/drawingml/2006/table">
            <a:tbl>
              <a:tblPr/>
              <a:tblGrid>
                <a:gridCol w="2743200"/>
                <a:gridCol w="812800"/>
                <a:gridCol w="7112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 Wang, Haifeng Jiang, Hongjun Lu, Jeffrey Yu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VLDB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2004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42" name="Group 62"/>
          <p:cNvGraphicFramePr>
            <a:graphicFrameLocks noGrp="1"/>
          </p:cNvGraphicFramePr>
          <p:nvPr/>
        </p:nvGraphicFramePr>
        <p:xfrm>
          <a:off x="6705600" y="1935166"/>
          <a:ext cx="4267200" cy="396875"/>
        </p:xfrm>
        <a:graphic>
          <a:graphicData uri="http://schemas.openxmlformats.org/drawingml/2006/table">
            <a:tbl>
              <a:tblPr/>
              <a:tblGrid>
                <a:gridCol w="2844800"/>
                <a:gridCol w="711200"/>
                <a:gridCol w="7112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Hongjun Lu, Yidong Yuan, Wei Wang, Xuemin Lin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ICDE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2005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52" name="Group 72"/>
          <p:cNvGraphicFramePr>
            <a:graphicFrameLocks noGrp="1"/>
          </p:cNvGraphicFramePr>
          <p:nvPr/>
        </p:nvGraphicFramePr>
        <p:xfrm>
          <a:off x="6705600" y="2698753"/>
          <a:ext cx="4267200" cy="244475"/>
        </p:xfrm>
        <a:graphic>
          <a:graphicData uri="http://schemas.openxmlformats.org/drawingml/2006/table">
            <a:tbl>
              <a:tblPr/>
              <a:tblGrid>
                <a:gridCol w="2743200"/>
                <a:gridCol w="812800"/>
                <a:gridCol w="711200"/>
              </a:tblGrid>
              <a:tr h="244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 Wang, Xuemin Lin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839" marB="45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ADMA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839" marB="45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2005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839" marB="458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62" name="Group 82"/>
          <p:cNvGraphicFramePr>
            <a:graphicFrameLocks noGrp="1"/>
          </p:cNvGraphicFramePr>
          <p:nvPr/>
        </p:nvGraphicFramePr>
        <p:xfrm>
          <a:off x="3860800" y="4878391"/>
          <a:ext cx="4165600" cy="396875"/>
        </p:xfrm>
        <a:graphic>
          <a:graphicData uri="http://schemas.openxmlformats.org/drawingml/2006/table">
            <a:tbl>
              <a:tblPr/>
              <a:tblGrid>
                <a:gridCol w="2844800"/>
                <a:gridCol w="711200"/>
                <a:gridCol w="6096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Haixun Wang, Wei Wang, Baile Shi, Peng Wang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ICDM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2005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72" name="Group 92"/>
          <p:cNvGraphicFramePr>
            <a:graphicFrameLocks noGrp="1"/>
          </p:cNvGraphicFramePr>
          <p:nvPr/>
        </p:nvGraphicFramePr>
        <p:xfrm>
          <a:off x="1930400" y="5427666"/>
          <a:ext cx="4470400" cy="396875"/>
        </p:xfrm>
        <a:graphic>
          <a:graphicData uri="http://schemas.openxmlformats.org/drawingml/2006/table">
            <a:tbl>
              <a:tblPr/>
              <a:tblGrid>
                <a:gridCol w="3149600"/>
                <a:gridCol w="609600"/>
                <a:gridCol w="7112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Yongtai Zhu, Wei Wang, Jian Pei, Baile Shi, Chen Wang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KDD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2004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82" name="Group 102"/>
          <p:cNvGraphicFramePr>
            <a:graphicFrameLocks noGrp="1"/>
          </p:cNvGraphicFramePr>
          <p:nvPr/>
        </p:nvGraphicFramePr>
        <p:xfrm>
          <a:off x="7010400" y="4114803"/>
          <a:ext cx="4064000" cy="396875"/>
        </p:xfrm>
        <a:graphic>
          <a:graphicData uri="http://schemas.openxmlformats.org/drawingml/2006/table">
            <a:tbl>
              <a:tblPr/>
              <a:tblGrid>
                <a:gridCol w="2438400"/>
                <a:gridCol w="914400"/>
                <a:gridCol w="7112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Aidong Zhang, Yuqing Song, Wei Wang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WWW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2003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192" name="Group 112"/>
          <p:cNvGraphicFramePr>
            <a:graphicFrameLocks noGrp="1"/>
          </p:cNvGraphicFramePr>
          <p:nvPr/>
        </p:nvGraphicFramePr>
        <p:xfrm>
          <a:off x="508000" y="4878391"/>
          <a:ext cx="3149600" cy="396875"/>
        </p:xfrm>
        <a:graphic>
          <a:graphicData uri="http://schemas.openxmlformats.org/drawingml/2006/table">
            <a:tbl>
              <a:tblPr/>
              <a:tblGrid>
                <a:gridCol w="1828800"/>
                <a:gridCol w="711200"/>
                <a:gridCol w="6096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 Wang, Jian Pei, Jiawei Han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CIKM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2002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202" name="Group 122"/>
          <p:cNvGraphicFramePr>
            <a:graphicFrameLocks noGrp="1"/>
          </p:cNvGraphicFramePr>
          <p:nvPr/>
        </p:nvGraphicFramePr>
        <p:xfrm>
          <a:off x="2540000" y="4114803"/>
          <a:ext cx="4064000" cy="396875"/>
        </p:xfrm>
        <a:graphic>
          <a:graphicData uri="http://schemas.openxmlformats.org/drawingml/2006/table">
            <a:tbl>
              <a:tblPr/>
              <a:tblGrid>
                <a:gridCol w="2438400"/>
                <a:gridCol w="914400"/>
                <a:gridCol w="7112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Jian Pei, Daxin Jiang, Aidong Zhang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ICDE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2005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94212" name="Group 132"/>
          <p:cNvGraphicFramePr>
            <a:graphicFrameLocks noGrp="1"/>
          </p:cNvGraphicFramePr>
          <p:nvPr/>
        </p:nvGraphicFramePr>
        <p:xfrm>
          <a:off x="6604000" y="3276603"/>
          <a:ext cx="4064000" cy="396875"/>
        </p:xfrm>
        <a:graphic>
          <a:graphicData uri="http://schemas.openxmlformats.org/drawingml/2006/table">
            <a:tbl>
              <a:tblPr/>
              <a:tblGrid>
                <a:gridCol w="2438400"/>
                <a:gridCol w="914400"/>
                <a:gridCol w="7112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Jian Pei, Jiawei Han, Hongjun Lu, et al.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ICDM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2001</a:t>
                      </a: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24384" marR="24384"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599" name="Line 142"/>
          <p:cNvSpPr>
            <a:spLocks noChangeShapeType="1"/>
          </p:cNvSpPr>
          <p:nvPr/>
        </p:nvSpPr>
        <p:spPr bwMode="auto">
          <a:xfrm flipH="1">
            <a:off x="1117600" y="1447800"/>
            <a:ext cx="1016000" cy="7620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0" name="Line 143"/>
          <p:cNvSpPr>
            <a:spLocks noChangeShapeType="1"/>
          </p:cNvSpPr>
          <p:nvPr/>
        </p:nvSpPr>
        <p:spPr bwMode="auto">
          <a:xfrm>
            <a:off x="1117600" y="2286000"/>
            <a:ext cx="0" cy="4572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1" name="Line 144"/>
          <p:cNvSpPr>
            <a:spLocks noChangeShapeType="1"/>
          </p:cNvSpPr>
          <p:nvPr/>
        </p:nvSpPr>
        <p:spPr bwMode="auto">
          <a:xfrm>
            <a:off x="1117600" y="2754313"/>
            <a:ext cx="0" cy="6096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2" name="Line 145"/>
          <p:cNvSpPr>
            <a:spLocks noChangeShapeType="1"/>
          </p:cNvSpPr>
          <p:nvPr/>
        </p:nvSpPr>
        <p:spPr bwMode="auto">
          <a:xfrm flipH="1">
            <a:off x="1117600" y="3429000"/>
            <a:ext cx="1016000" cy="3048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3" name="Line 146"/>
          <p:cNvSpPr>
            <a:spLocks noChangeShapeType="1"/>
          </p:cNvSpPr>
          <p:nvPr/>
        </p:nvSpPr>
        <p:spPr bwMode="auto">
          <a:xfrm flipV="1">
            <a:off x="3454400" y="1295400"/>
            <a:ext cx="5994400" cy="762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4" name="Line 147"/>
          <p:cNvSpPr>
            <a:spLocks noChangeShapeType="1"/>
          </p:cNvSpPr>
          <p:nvPr/>
        </p:nvSpPr>
        <p:spPr bwMode="auto">
          <a:xfrm flipH="1">
            <a:off x="1422400" y="2895600"/>
            <a:ext cx="711200" cy="22098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5" name="Line 148"/>
          <p:cNvSpPr>
            <a:spLocks noChangeShapeType="1"/>
          </p:cNvSpPr>
          <p:nvPr/>
        </p:nvSpPr>
        <p:spPr bwMode="auto">
          <a:xfrm>
            <a:off x="1828800" y="2133600"/>
            <a:ext cx="2641600" cy="28194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6" name="Line 149"/>
          <p:cNvSpPr>
            <a:spLocks noChangeShapeType="1"/>
          </p:cNvSpPr>
          <p:nvPr/>
        </p:nvSpPr>
        <p:spPr bwMode="auto">
          <a:xfrm flipV="1">
            <a:off x="3962400" y="4267200"/>
            <a:ext cx="3048000" cy="1524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7" name="Line 150"/>
          <p:cNvSpPr>
            <a:spLocks noChangeShapeType="1"/>
          </p:cNvSpPr>
          <p:nvPr/>
        </p:nvSpPr>
        <p:spPr bwMode="auto">
          <a:xfrm>
            <a:off x="2844800" y="2895600"/>
            <a:ext cx="4775200" cy="4572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8" name="Line 151"/>
          <p:cNvSpPr>
            <a:spLocks noChangeShapeType="1"/>
          </p:cNvSpPr>
          <p:nvPr/>
        </p:nvSpPr>
        <p:spPr bwMode="auto">
          <a:xfrm flipV="1">
            <a:off x="7112000" y="2133600"/>
            <a:ext cx="609600" cy="14478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09" name="Line 152"/>
          <p:cNvSpPr>
            <a:spLocks noChangeShapeType="1"/>
          </p:cNvSpPr>
          <p:nvPr/>
        </p:nvSpPr>
        <p:spPr bwMode="auto">
          <a:xfrm flipV="1">
            <a:off x="7010400" y="1600200"/>
            <a:ext cx="203200" cy="3810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10" name="Line 153"/>
          <p:cNvSpPr>
            <a:spLocks noChangeShapeType="1"/>
          </p:cNvSpPr>
          <p:nvPr/>
        </p:nvSpPr>
        <p:spPr bwMode="auto">
          <a:xfrm>
            <a:off x="8331200" y="2362200"/>
            <a:ext cx="0" cy="3810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0090" name="Text Box 154"/>
          <p:cNvSpPr txBox="1">
            <a:spLocks noChangeArrowheads="1"/>
          </p:cNvSpPr>
          <p:nvPr/>
        </p:nvSpPr>
        <p:spPr bwMode="auto">
          <a:xfrm>
            <a:off x="2032000" y="5943603"/>
            <a:ext cx="9347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(1) Wei Wang at UNC	                (2) Wei Wang at UNSW, Australia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(3) Wei Wang at Fudan Univ., China	(4) Wei Wang at SUNY Buffalo</a:t>
            </a:r>
            <a:endParaRPr lang="en-US" altLang="zh-CN" sz="1800" b="1" smtClean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19612" name="Line 155"/>
          <p:cNvSpPr>
            <a:spLocks noChangeShapeType="1"/>
          </p:cNvSpPr>
          <p:nvPr/>
        </p:nvSpPr>
        <p:spPr bwMode="auto">
          <a:xfrm>
            <a:off x="2032000" y="5105400"/>
            <a:ext cx="203200" cy="6096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13" name="Line 156"/>
          <p:cNvSpPr>
            <a:spLocks noChangeShapeType="1"/>
          </p:cNvSpPr>
          <p:nvPr/>
        </p:nvSpPr>
        <p:spPr bwMode="auto">
          <a:xfrm flipV="1">
            <a:off x="3149600" y="5287963"/>
            <a:ext cx="1422400" cy="3810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14" name="Line 157"/>
          <p:cNvSpPr>
            <a:spLocks noChangeShapeType="1"/>
          </p:cNvSpPr>
          <p:nvPr/>
        </p:nvSpPr>
        <p:spPr bwMode="auto">
          <a:xfrm>
            <a:off x="4165600" y="3352800"/>
            <a:ext cx="1117600" cy="21336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15" name="Rectangle 158"/>
          <p:cNvSpPr>
            <a:spLocks noChangeArrowheads="1"/>
          </p:cNvSpPr>
          <p:nvPr/>
        </p:nvSpPr>
        <p:spPr bwMode="auto">
          <a:xfrm>
            <a:off x="406400" y="1066800"/>
            <a:ext cx="4978400" cy="2971800"/>
          </a:xfrm>
          <a:prstGeom prst="rect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9616" name="Rectangle 159"/>
          <p:cNvSpPr>
            <a:spLocks noChangeArrowheads="1"/>
          </p:cNvSpPr>
          <p:nvPr/>
        </p:nvSpPr>
        <p:spPr bwMode="auto">
          <a:xfrm>
            <a:off x="6604000" y="1066800"/>
            <a:ext cx="4470400" cy="1981200"/>
          </a:xfrm>
          <a:prstGeom prst="rect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9617" name="Rectangle 160"/>
          <p:cNvSpPr>
            <a:spLocks noChangeArrowheads="1"/>
          </p:cNvSpPr>
          <p:nvPr/>
        </p:nvSpPr>
        <p:spPr bwMode="auto">
          <a:xfrm>
            <a:off x="6908800" y="4038600"/>
            <a:ext cx="4267200" cy="685800"/>
          </a:xfrm>
          <a:prstGeom prst="rect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0097" name="Rectangle 161"/>
          <p:cNvSpPr>
            <a:spLocks noChangeArrowheads="1"/>
          </p:cNvSpPr>
          <p:nvPr/>
        </p:nvSpPr>
        <p:spPr bwMode="auto">
          <a:xfrm>
            <a:off x="406400" y="4800600"/>
            <a:ext cx="7721600" cy="1219200"/>
          </a:xfrm>
          <a:prstGeom prst="rect">
            <a:avLst/>
          </a:prstGeom>
          <a:noFill/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40098" name="Text Box 162"/>
          <p:cNvSpPr txBox="1">
            <a:spLocks noChangeArrowheads="1"/>
          </p:cNvSpPr>
          <p:nvPr/>
        </p:nvSpPr>
        <p:spPr bwMode="auto">
          <a:xfrm>
            <a:off x="203200" y="852488"/>
            <a:ext cx="711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(1)</a:t>
            </a:r>
            <a:endParaRPr lang="en-US" altLang="zh-CN" sz="1800" b="1" smtClean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40099" name="Text Box 163"/>
          <p:cNvSpPr txBox="1">
            <a:spLocks noChangeArrowheads="1"/>
          </p:cNvSpPr>
          <p:nvPr/>
        </p:nvSpPr>
        <p:spPr bwMode="auto">
          <a:xfrm>
            <a:off x="203200" y="4572003"/>
            <a:ext cx="71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(3)</a:t>
            </a:r>
            <a:endParaRPr lang="en-US" altLang="zh-CN" sz="1800" b="1" smtClean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19621" name="Text Box 164"/>
          <p:cNvSpPr txBox="1">
            <a:spLocks noChangeArrowheads="1"/>
          </p:cNvSpPr>
          <p:nvPr/>
        </p:nvSpPr>
        <p:spPr bwMode="auto">
          <a:xfrm>
            <a:off x="6400800" y="838200"/>
            <a:ext cx="711200" cy="366713"/>
          </a:xfrm>
          <a:prstGeom prst="rect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(2)</a:t>
            </a:r>
            <a:endParaRPr lang="en-US" altLang="en-US" sz="1800" b="1" smtClean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19622" name="Text Box 165"/>
          <p:cNvSpPr txBox="1">
            <a:spLocks noChangeArrowheads="1"/>
          </p:cNvSpPr>
          <p:nvPr/>
        </p:nvSpPr>
        <p:spPr bwMode="auto">
          <a:xfrm>
            <a:off x="7620000" y="3748088"/>
            <a:ext cx="711200" cy="366712"/>
          </a:xfrm>
          <a:prstGeom prst="rect">
            <a:avLst/>
          </a:prstGeom>
          <a:noFill/>
          <a:ln w="9525" algn="ctr">
            <a:solidFill>
              <a:schemeClr val="tx1">
                <a:lumMod val="95000"/>
                <a:lumOff val="5000"/>
              </a:schemeClr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8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(4)</a:t>
            </a:r>
            <a:endParaRPr lang="en-US" altLang="en-US" sz="1800" b="1" smtClean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19623" name="Line 166"/>
          <p:cNvSpPr>
            <a:spLocks noChangeShapeType="1"/>
          </p:cNvSpPr>
          <p:nvPr/>
        </p:nvSpPr>
        <p:spPr bwMode="auto">
          <a:xfrm flipV="1">
            <a:off x="4876800" y="3505200"/>
            <a:ext cx="1930400" cy="1981200"/>
          </a:xfrm>
          <a:prstGeom prst="line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6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101600" y="152400"/>
            <a:ext cx="12395200" cy="609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dirty="0"/>
              <a:t>Entity Distinction: The “Wei Wang” Challenge in DBLP</a:t>
            </a:r>
          </a:p>
        </p:txBody>
      </p:sp>
    </p:spTree>
    <p:extLst>
      <p:ext uri="{BB962C8B-B14F-4D97-AF65-F5344CB8AC3E}">
        <p14:creationId xmlns:p14="http://schemas.microsoft.com/office/powerpoint/2010/main" val="2010025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The DISTINCT Methodology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3315" y="1219206"/>
            <a:ext cx="10897386" cy="4493438"/>
          </a:xfrm>
        </p:spPr>
        <p:txBody>
          <a:bodyPr/>
          <a:lstStyle/>
          <a:p>
            <a:pPr eaLnBrk="1" hangingPunct="1">
              <a:spcAft>
                <a:spcPts val="600"/>
              </a:spcAft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Measure similarity between references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Link-based similarity: Linkages between references</a:t>
            </a:r>
          </a:p>
          <a:p>
            <a:pPr lvl="2" eaLnBrk="1" hangingPunct="1"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References to the same object are more likely to be connected (Using random walk probability)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Neighborhood similarity</a:t>
            </a:r>
          </a:p>
          <a:p>
            <a:pPr lvl="2" eaLnBrk="1" hangingPunct="1"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Neighbor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tuples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each reference can indicate similarity between their contexts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Self-boosting: Training using the “same” bulky data set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Reference-based clustering</a:t>
            </a:r>
          </a:p>
          <a:p>
            <a:pPr lvl="1" eaLnBrk="1" hangingPunct="1">
              <a:spcAft>
                <a:spcPts val="600"/>
              </a:spcAft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Group references according to their similarities</a:t>
            </a:r>
          </a:p>
        </p:txBody>
      </p:sp>
    </p:spTree>
    <p:extLst>
      <p:ext uri="{BB962C8B-B14F-4D97-AF65-F5344CB8AC3E}">
        <p14:creationId xmlns:p14="http://schemas.microsoft.com/office/powerpoint/2010/main" val="3362969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Training with the “Same” Data Set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5607" y="1219205"/>
            <a:ext cx="10897387" cy="5209309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Build a training set automatically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Select distinct names, e.g., Johannes </a:t>
            </a:r>
            <a:r>
              <a:rPr lang="en-US" altLang="zh-CN" dirty="0" err="1" smtClean="0">
                <a:ea typeface="SimSun" pitchFamily="2" charset="-122"/>
              </a:rPr>
              <a:t>Gehrke</a:t>
            </a:r>
            <a:endParaRPr lang="en-US" altLang="zh-CN" dirty="0" smtClean="0">
              <a:ea typeface="SimSun" pitchFamily="2" charset="-122"/>
            </a:endParaRP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The collaboration behavior within the same community share some similarity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Training parameters using a typical and large set of “unambiguous” examples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Use SVM to learn a model for combining different join paths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Each join path is used as two attributes (with link-based similarity and neighborhood similarity)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itchFamily="2" charset="-122"/>
              </a:rPr>
              <a:t>The model is a weighted sum of all attributes</a:t>
            </a:r>
          </a:p>
        </p:txBody>
      </p:sp>
    </p:spTree>
    <p:extLst>
      <p:ext uri="{BB962C8B-B14F-4D97-AF65-F5344CB8AC3E}">
        <p14:creationId xmlns:p14="http://schemas.microsoft.com/office/powerpoint/2010/main" val="342664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119888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Clustering: Measure Similarity between Clusters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1022" y="1371600"/>
            <a:ext cx="10803117" cy="50292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ea typeface="SimSun" pitchFamily="2" charset="-122"/>
              </a:rPr>
              <a:t>Single-link (highest similarity between points in two clusters) 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 smtClean="0">
                <a:ea typeface="SimSun" pitchFamily="2" charset="-122"/>
              </a:rPr>
              <a:t>No, because references to different objects can be connected.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ea typeface="SimSun" pitchFamily="2" charset="-122"/>
              </a:rPr>
              <a:t>Complete-link (minimum similarity between them)?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 smtClean="0">
                <a:ea typeface="SimSun" pitchFamily="2" charset="-122"/>
              </a:rPr>
              <a:t>No, because references to the same object may be weakly connected.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ea typeface="SimSun" pitchFamily="2" charset="-122"/>
              </a:rPr>
              <a:t>Average-link (average similarity between points in two clusters)?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 smtClean="0">
                <a:ea typeface="SimSun" pitchFamily="2" charset="-122"/>
              </a:rPr>
              <a:t>A better measure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i="1" dirty="0" smtClean="0">
                <a:ea typeface="SimSun" pitchFamily="2" charset="-122"/>
              </a:rPr>
              <a:t>Refinement: Average neighborhood similarity</a:t>
            </a:r>
            <a:r>
              <a:rPr lang="en-US" altLang="zh-CN" dirty="0" smtClean="0">
                <a:ea typeface="SimSun" pitchFamily="2" charset="-122"/>
              </a:rPr>
              <a:t> and </a:t>
            </a:r>
            <a:r>
              <a:rPr lang="en-US" altLang="zh-CN" i="1" dirty="0" smtClean="0">
                <a:ea typeface="SimSun" pitchFamily="2" charset="-122"/>
              </a:rPr>
              <a:t>collective random walk probability </a:t>
            </a:r>
          </a:p>
        </p:txBody>
      </p:sp>
    </p:spTree>
    <p:extLst>
      <p:ext uri="{BB962C8B-B14F-4D97-AF65-F5344CB8AC3E}">
        <p14:creationId xmlns:p14="http://schemas.microsoft.com/office/powerpoint/2010/main" val="522578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81000"/>
            <a:ext cx="121920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/>
              <a:t>Real Cases: DBLP Popular Names</a:t>
            </a:r>
          </a:p>
        </p:txBody>
      </p:sp>
      <p:graphicFrame>
        <p:nvGraphicFramePr>
          <p:cNvPr id="2124803" name="Group 3"/>
          <p:cNvGraphicFramePr>
            <a:graphicFrameLocks noGrp="1"/>
          </p:cNvGraphicFramePr>
          <p:nvPr>
            <p:ph idx="4294967295"/>
          </p:nvPr>
        </p:nvGraphicFramePr>
        <p:xfrm>
          <a:off x="203200" y="1504950"/>
          <a:ext cx="11887200" cy="4743456"/>
        </p:xfrm>
        <a:graphic>
          <a:graphicData uri="http://schemas.openxmlformats.org/drawingml/2006/table">
            <a:tbl>
              <a:tblPr/>
              <a:tblGrid>
                <a:gridCol w="3149600"/>
                <a:gridCol w="1422400"/>
                <a:gridCol w="1016000"/>
                <a:gridCol w="1625600"/>
                <a:gridCol w="1625600"/>
                <a:gridCol w="1219200"/>
                <a:gridCol w="1828800"/>
              </a:tblGrid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Name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#author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#ref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accuracy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precision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recall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f-measure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Hui Fang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9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Ajay Gupta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Joseph Hellerstein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0.895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Rakesh Kumar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Michael Wagner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29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0.395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0.395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0.566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Bing Liu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89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0.825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0.825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0.904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Jim Smith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19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0.829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0.888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0.926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0.906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Lei Wang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0.863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0.92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0.932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0.926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Wei Wang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0.716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0.855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0.814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0.834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Bin Yu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0.658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0.658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0.794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average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0.966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0.836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0.883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130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12293600" cy="609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Distinguishing Different “Wei </a:t>
            </a:r>
            <a:r>
              <a:rPr lang="en-US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Wang”s</a:t>
            </a:r>
            <a:endParaRPr lang="en-US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711200" y="1447800"/>
            <a:ext cx="3251200" cy="32766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UNC-CH 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(57)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4470400" y="1447800"/>
            <a:ext cx="3048000" cy="17526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Fudan U, China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(31)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4470400" y="3429000"/>
            <a:ext cx="3048000" cy="12954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UNSW, Australia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(19)</a:t>
            </a:r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711200" y="5105400"/>
            <a:ext cx="22352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SUNY </a:t>
            </a:r>
          </a:p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Buffalo</a:t>
            </a:r>
          </a:p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(5)   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3759200" y="5105400"/>
            <a:ext cx="14224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Beijing 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Polytech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(3)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5791200" y="5105400"/>
            <a:ext cx="16256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NU 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Singapore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(5)</a:t>
            </a: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8026400" y="5105400"/>
            <a:ext cx="16256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Harbin U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China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(5)</a:t>
            </a: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8026400" y="1447800"/>
            <a:ext cx="14224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Zhejiang U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China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(3)</a:t>
            </a: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9956800" y="1447800"/>
            <a:ext cx="17272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Najing Normal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China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(3)</a:t>
            </a:r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9956800" y="2514600"/>
            <a:ext cx="17272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Ningbo Tech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China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(2)</a:t>
            </a: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8026400" y="3810000"/>
            <a:ext cx="16256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Purdue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(2)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9956800" y="5105400"/>
            <a:ext cx="16256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Beijing U Com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China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(2)</a:t>
            </a: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9956800" y="3810000"/>
            <a:ext cx="1727200" cy="838200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Chongqing U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China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(2)</a:t>
            </a:r>
          </a:p>
        </p:txBody>
      </p:sp>
      <p:sp>
        <p:nvSpPr>
          <p:cNvPr id="82960" name="Rectangle 16"/>
          <p:cNvSpPr>
            <a:spLocks noChangeArrowheads="1"/>
          </p:cNvSpPr>
          <p:nvPr/>
        </p:nvSpPr>
        <p:spPr bwMode="auto">
          <a:xfrm>
            <a:off x="8026400" y="2514600"/>
            <a:ext cx="15240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SimSun" pitchFamily="2" charset="-122"/>
              </a:rPr>
              <a:t>SUNY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SimSun" pitchFamily="2" charset="-122"/>
              </a:rPr>
              <a:t>Binghamton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SimSun" pitchFamily="2" charset="-122"/>
              </a:rPr>
              <a:t>(2)</a:t>
            </a:r>
          </a:p>
        </p:txBody>
      </p:sp>
      <p:cxnSp>
        <p:nvCxnSpPr>
          <p:cNvPr id="45073" name="AutoShape 17"/>
          <p:cNvCxnSpPr>
            <a:cxnSpLocks noChangeShapeType="1"/>
            <a:stCxn id="45078" idx="2"/>
            <a:endCxn id="45079" idx="0"/>
          </p:cNvCxnSpPr>
          <p:nvPr/>
        </p:nvCxnSpPr>
        <p:spPr bwMode="auto">
          <a:xfrm>
            <a:off x="1219200" y="4724400"/>
            <a:ext cx="0" cy="3810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4" name="AutoShape 18"/>
          <p:cNvCxnSpPr>
            <a:cxnSpLocks noChangeShapeType="1"/>
            <a:stCxn id="82960" idx="1"/>
            <a:endCxn id="45080" idx="3"/>
          </p:cNvCxnSpPr>
          <p:nvPr/>
        </p:nvCxnSpPr>
        <p:spPr bwMode="auto">
          <a:xfrm rot="10800000">
            <a:off x="7518400" y="2933700"/>
            <a:ext cx="508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4470400" y="2133600"/>
            <a:ext cx="6096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3352800" y="2133600"/>
            <a:ext cx="609600" cy="5334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5</a:t>
            </a:r>
          </a:p>
        </p:txBody>
      </p:sp>
      <p:cxnSp>
        <p:nvCxnSpPr>
          <p:cNvPr id="45077" name="AutoShape 21"/>
          <p:cNvCxnSpPr>
            <a:cxnSpLocks noChangeShapeType="1"/>
            <a:stCxn id="45075" idx="1"/>
            <a:endCxn id="45076" idx="3"/>
          </p:cNvCxnSpPr>
          <p:nvPr/>
        </p:nvCxnSpPr>
        <p:spPr bwMode="auto">
          <a:xfrm flipH="1">
            <a:off x="3962400" y="2400300"/>
            <a:ext cx="508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812800" y="4191000"/>
            <a:ext cx="812800" cy="533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812800" y="5105400"/>
            <a:ext cx="812800" cy="5334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6</a:t>
            </a:r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6705600" y="2667000"/>
            <a:ext cx="812800" cy="5334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0000"/>
                </a:solidFill>
                <a:latin typeface="Arial" pitchFamily="34" charset="0"/>
                <a:ea typeface="SimSun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3586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IMG_0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200" y="0"/>
            <a:ext cx="13716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09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44490"/>
            <a:ext cx="63246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4" name="Rectangle 2"/>
          <p:cNvSpPr>
            <a:spLocks noGrp="1"/>
          </p:cNvSpPr>
          <p:nvPr>
            <p:ph type="title" idx="4294967295"/>
          </p:nvPr>
        </p:nvSpPr>
        <p:spPr>
          <a:xfrm>
            <a:off x="-203200" y="115889"/>
            <a:ext cx="12598400" cy="72072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Community Evolution Discovery: Algorithm</a:t>
            </a:r>
            <a:r>
              <a:rPr lang="en-US" sz="4000" dirty="0" smtClean="0"/>
              <a:t> </a:t>
            </a:r>
          </a:p>
        </p:txBody>
      </p:sp>
      <p:sp>
        <p:nvSpPr>
          <p:cNvPr id="33796" name="Rectangle 3"/>
          <p:cNvSpPr>
            <a:spLocks noGrp="1"/>
          </p:cNvSpPr>
          <p:nvPr>
            <p:ph type="body" idx="4294967295"/>
          </p:nvPr>
        </p:nvSpPr>
        <p:spPr>
          <a:xfrm>
            <a:off x="707010" y="1052516"/>
            <a:ext cx="10860576" cy="13684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dirty="0" smtClean="0"/>
              <a:t>Step 1: Generating Prior Groups</a:t>
            </a:r>
          </a:p>
          <a:p>
            <a:pPr lvl="1" eaLnBrk="1" hangingPunct="1"/>
            <a:r>
              <a:rPr lang="en-US" altLang="en-US" dirty="0" smtClean="0"/>
              <a:t>Calculation of the posterior probabilities of hidden labels </a:t>
            </a:r>
          </a:p>
          <a:p>
            <a:pPr lvl="1" eaLnBrk="1" hangingPunct="1"/>
            <a:endParaRPr lang="en-US" altLang="en-US" dirty="0" smtClean="0"/>
          </a:p>
          <a:p>
            <a:pPr eaLnBrk="1" hangingPunct="1">
              <a:buFont typeface="Wingdings" pitchFamily="2" charset="2"/>
              <a:buNone/>
            </a:pPr>
            <a:endParaRPr lang="en-US" altLang="en-US" dirty="0" smtClean="0"/>
          </a:p>
          <a:p>
            <a:pPr eaLnBrk="1" hangingPunct="1">
              <a:buFont typeface="Wingdings" pitchFamily="2" charset="2"/>
              <a:buNone/>
            </a:pPr>
            <a:endParaRPr lang="en-US" altLang="en-US" sz="1800" dirty="0" smtClean="0"/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811" y="1873756"/>
            <a:ext cx="768138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7"/>
          <p:cNvSpPr>
            <a:spLocks/>
          </p:cNvSpPr>
          <p:nvPr/>
        </p:nvSpPr>
        <p:spPr bwMode="auto">
          <a:xfrm>
            <a:off x="791851" y="2565400"/>
            <a:ext cx="521948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fontAlgn="base">
              <a:spcAft>
                <a:spcPct val="0"/>
              </a:spcAft>
              <a:buClr>
                <a:srgbClr val="1F497D"/>
              </a:buClr>
              <a:buSzPct val="70000"/>
              <a:buFont typeface="Wingdings" pitchFamily="2" charset="2"/>
              <a:buNone/>
            </a:pPr>
            <a:r>
              <a:rPr lang="en-US" altLang="en-US" dirty="0" smtClean="0">
                <a:solidFill>
                  <a:srgbClr val="000000"/>
                </a:solidFill>
                <a:cs typeface="Arial" pitchFamily="34" charset="0"/>
              </a:rPr>
              <a:t>Step 2: Iterative Hidden Community Label Assignment</a:t>
            </a:r>
          </a:p>
          <a:p>
            <a:pPr lvl="1" defTabSz="914400" fontAlgn="base">
              <a:spcAft>
                <a:spcPct val="0"/>
              </a:spcAft>
              <a:buClrTx/>
              <a:buSzTx/>
              <a:buFont typeface="Arial" pitchFamily="34" charset="0"/>
              <a:buChar char="–"/>
            </a:pPr>
            <a:r>
              <a:rPr lang="en-US" altLang="en-US" dirty="0" smtClean="0">
                <a:solidFill>
                  <a:srgbClr val="000000"/>
                </a:solidFill>
                <a:cs typeface="Arial" pitchFamily="34" charset="0"/>
              </a:rPr>
              <a:t>Using an EM Algorithm</a:t>
            </a:r>
          </a:p>
          <a:p>
            <a:pPr defTabSz="914400" fontAlgn="base">
              <a:spcAft>
                <a:spcPct val="0"/>
              </a:spcAft>
              <a:buClr>
                <a:srgbClr val="1F497D"/>
              </a:buClr>
              <a:buSzPct val="70000"/>
              <a:buFont typeface="Wingdings" pitchFamily="2" charset="2"/>
              <a:buNone/>
            </a:pPr>
            <a:endParaRPr lang="en-US" altLang="en-US" sz="2000" dirty="0" smtClean="0">
              <a:solidFill>
                <a:srgbClr val="000000"/>
              </a:solidFill>
              <a:cs typeface="Arial" pitchFamily="34" charset="0"/>
            </a:endParaRPr>
          </a:p>
          <a:p>
            <a:pPr defTabSz="914400" fontAlgn="base">
              <a:spcAft>
                <a:spcPct val="0"/>
              </a:spcAft>
              <a:buClr>
                <a:srgbClr val="1F497D"/>
              </a:buClr>
              <a:buSzPct val="70000"/>
              <a:buFont typeface="Wingdings" pitchFamily="2" charset="2"/>
              <a:buNone/>
            </a:pPr>
            <a:endParaRPr lang="en-US" altLang="en-US" sz="2000" dirty="0" smtClean="0">
              <a:solidFill>
                <a:srgbClr val="000000"/>
              </a:solidFill>
              <a:cs typeface="Arial" pitchFamily="34" charset="0"/>
            </a:endParaRPr>
          </a:p>
          <a:p>
            <a:pPr defTabSz="914400" fontAlgn="base">
              <a:spcAft>
                <a:spcPct val="0"/>
              </a:spcAft>
              <a:buClr>
                <a:srgbClr val="1F497D"/>
              </a:buClr>
              <a:buSzPct val="70000"/>
              <a:buFont typeface="Wingdings" pitchFamily="2" charset="2"/>
              <a:buNone/>
            </a:pPr>
            <a:endParaRPr lang="en-US" altLang="en-US" sz="2000" dirty="0" smtClean="0">
              <a:solidFill>
                <a:srgbClr val="000000"/>
              </a:solidFill>
              <a:cs typeface="Arial" pitchFamily="34" charset="0"/>
            </a:endParaRPr>
          </a:p>
          <a:p>
            <a:pPr defTabSz="914400" fontAlgn="base">
              <a:spcAft>
                <a:spcPct val="0"/>
              </a:spcAft>
              <a:buClr>
                <a:srgbClr val="1F497D"/>
              </a:buClr>
              <a:buSzPct val="70000"/>
              <a:buFont typeface="Wingdings" pitchFamily="2" charset="2"/>
              <a:buNone/>
            </a:pPr>
            <a:r>
              <a:rPr lang="en-US" altLang="en-US" dirty="0" smtClean="0">
                <a:solidFill>
                  <a:srgbClr val="000000"/>
                </a:solidFill>
                <a:cs typeface="Arial" pitchFamily="34" charset="0"/>
              </a:rPr>
              <a:t>Step 3: Community Distribution Estimation: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6" y="5905987"/>
            <a:ext cx="9205383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4994"/>
            <a:ext cx="6191251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0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2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88" y="1173212"/>
            <a:ext cx="11489492" cy="5415323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III: </a:t>
            </a:r>
            <a:r>
              <a:rPr lang="en-US" altLang="zh-CN" sz="2400" dirty="0" smtClean="0">
                <a:ea typeface="SimSun" panose="02010600030101010101" pitchFamily="2" charset="-122"/>
              </a:rPr>
              <a:t>Other Data Mining Functions for Heterogeneous  </a:t>
            </a:r>
            <a:r>
              <a:rPr lang="en-US" altLang="zh-CN" sz="2400" dirty="0">
                <a:ea typeface="SimSun" panose="02010600030101010101" pitchFamily="2" charset="-122"/>
              </a:rPr>
              <a:t>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>
                <a:ea typeface="SimSun" pitchFamily="2" charset="-122"/>
              </a:rPr>
              <a:t>Mining Evolution and Dynamics of Information Networks 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Role </a:t>
            </a:r>
            <a:r>
              <a:rPr lang="en-US" altLang="zh-CN" sz="2400" dirty="0">
                <a:ea typeface="SimSun" pitchFamily="2" charset="-122"/>
              </a:rPr>
              <a:t>Discovery </a:t>
            </a:r>
            <a:endParaRPr lang="en-US" altLang="zh-CN" sz="2400" dirty="0" smtClean="0">
              <a:ea typeface="SimSun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OLAP </a:t>
            </a:r>
            <a:r>
              <a:rPr lang="en-US" altLang="zh-CN" sz="2400" dirty="0">
                <a:ea typeface="SimSun" pitchFamily="2" charset="-122"/>
              </a:rPr>
              <a:t>in Information </a:t>
            </a:r>
            <a:r>
              <a:rPr lang="en-US" altLang="zh-CN" sz="2400" dirty="0" smtClean="0">
                <a:ea typeface="SimSun" pitchFamily="2" charset="-122"/>
              </a:rPr>
              <a:t>Networks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Data Cleaning: Distinct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CrossMine</a:t>
            </a:r>
            <a:r>
              <a:rPr lang="en-US" altLang="zh-CN" sz="2400" dirty="0" smtClean="0">
                <a:ea typeface="SimSun" pitchFamily="2" charset="-122"/>
              </a:rPr>
              <a:t>:  Classification Across Multi-Relational Databases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EgoSet</a:t>
            </a:r>
            <a:r>
              <a:rPr lang="en-US" altLang="zh-CN" sz="2400" dirty="0" smtClean="0">
                <a:ea typeface="SimSun" pitchFamily="2" charset="-122"/>
              </a:rPr>
              <a:t>: </a:t>
            </a:r>
            <a:r>
              <a:rPr lang="en-US" sz="2400" dirty="0"/>
              <a:t>Exploiting Word Ego-Networks for Multifaceted Set Expansion</a:t>
            </a:r>
            <a:endParaRPr lang="en-US" altLang="zh-CN" sz="2400" dirty="0">
              <a:ea typeface="SimSun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Summary</a:t>
            </a: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1039359" y="2655320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9" y="1163549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8997739" y="5190130"/>
            <a:ext cx="283916" cy="32621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2700">
                <a:solidFill>
                  <a:srgbClr val="637052">
                    <a:satMod val="155000"/>
                  </a:srgbClr>
                </a:solidFill>
                <a:prstDash val="solid"/>
              </a:ln>
              <a:solidFill>
                <a:srgbClr val="CCDDEA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964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12192000" cy="60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Should We Flatten Relations </a:t>
            </a:r>
            <a:r>
              <a:rPr lang="en-US" altLang="zh-CN" sz="40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at Multi-Relational Mining?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9600" y="1177925"/>
            <a:ext cx="8354423" cy="457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Folding multiple relations into a single “flat” one for mining?</a:t>
            </a:r>
          </a:p>
        </p:txBody>
      </p:sp>
      <p:grpSp>
        <p:nvGrpSpPr>
          <p:cNvPr id="99333" name="Group 5"/>
          <p:cNvGrpSpPr>
            <a:grpSpLocks/>
          </p:cNvGrpSpPr>
          <p:nvPr/>
        </p:nvGrpSpPr>
        <p:grpSpPr bwMode="auto">
          <a:xfrm>
            <a:off x="304800" y="1524000"/>
            <a:ext cx="11480800" cy="2705100"/>
            <a:chOff x="144" y="1274"/>
            <a:chExt cx="5424" cy="1704"/>
          </a:xfrm>
        </p:grpSpPr>
        <p:grpSp>
          <p:nvGrpSpPr>
            <p:cNvPr id="99334" name="Group 4"/>
            <p:cNvGrpSpPr>
              <a:grpSpLocks/>
            </p:cNvGrpSpPr>
            <p:nvPr/>
          </p:nvGrpSpPr>
          <p:grpSpPr bwMode="auto">
            <a:xfrm>
              <a:off x="1296" y="1457"/>
              <a:ext cx="768" cy="1152"/>
              <a:chOff x="1296" y="1457"/>
              <a:chExt cx="768" cy="1152"/>
            </a:xfrm>
          </p:grpSpPr>
          <p:sp>
            <p:nvSpPr>
              <p:cNvPr id="99367" name="Rectangle 5"/>
              <p:cNvSpPr>
                <a:spLocks noChangeArrowheads="1"/>
              </p:cNvSpPr>
              <p:nvPr/>
            </p:nvSpPr>
            <p:spPr bwMode="auto">
              <a:xfrm>
                <a:off x="1296" y="1892"/>
                <a:ext cx="768" cy="33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990099"/>
                </a:solidFill>
                <a:miter lim="800000"/>
                <a:headEnd type="none" w="sm" len="sm"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latin typeface="Tahoma" pitchFamily="34" charset="0"/>
                  <a:ea typeface="SimSun" pitchFamily="2" charset="-122"/>
                </a:endParaRPr>
              </a:p>
            </p:txBody>
          </p:sp>
          <p:sp>
            <p:nvSpPr>
              <p:cNvPr id="99368" name="Text Box 6"/>
              <p:cNvSpPr txBox="1">
                <a:spLocks noChangeArrowheads="1"/>
              </p:cNvSpPr>
              <p:nvPr/>
            </p:nvSpPr>
            <p:spPr bwMode="auto">
              <a:xfrm>
                <a:off x="1296" y="1457"/>
                <a:ext cx="45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990099"/>
                    </a:solidFill>
                    <a:latin typeface="Tahoma" pitchFamily="34" charset="0"/>
                    <a:ea typeface="SimSun" pitchFamily="2" charset="-122"/>
                  </a:rPr>
                  <a:t>Patient</a:t>
                </a:r>
              </a:p>
            </p:txBody>
          </p:sp>
          <p:pic>
            <p:nvPicPr>
              <p:cNvPr id="99369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7" y="2177"/>
                <a:ext cx="355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1176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70" name="Picture 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8" y="1697"/>
                <a:ext cx="453" cy="40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176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9335" name="Text Box 9"/>
            <p:cNvSpPr txBox="1">
              <a:spLocks noChangeArrowheads="1"/>
            </p:cNvSpPr>
            <p:nvPr/>
          </p:nvSpPr>
          <p:spPr bwMode="auto">
            <a:xfrm>
              <a:off x="3360" y="1584"/>
              <a:ext cx="52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1">
                  <a:solidFill>
                    <a:srgbClr val="FF0066"/>
                  </a:solidFill>
                  <a:latin typeface="Arial" pitchFamily="34" charset="0"/>
                  <a:ea typeface="SimSun" pitchFamily="2" charset="-122"/>
                </a:rPr>
                <a:t>flatten</a:t>
              </a:r>
              <a:endParaRPr lang="en-US" altLang="zh-CN">
                <a:latin typeface="ScriptS" pitchFamily="2" charset="0"/>
                <a:ea typeface="SimSun" pitchFamily="2" charset="-122"/>
              </a:endParaRPr>
            </a:p>
          </p:txBody>
        </p:sp>
        <p:sp>
          <p:nvSpPr>
            <p:cNvPr id="99336" name="Rectangle 10"/>
            <p:cNvSpPr>
              <a:spLocks noChangeArrowheads="1"/>
            </p:cNvSpPr>
            <p:nvPr/>
          </p:nvSpPr>
          <p:spPr bwMode="auto">
            <a:xfrm>
              <a:off x="2448" y="1361"/>
              <a:ext cx="768" cy="1488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990099"/>
              </a:solidFill>
              <a:miter lim="800000"/>
              <a:headEnd type="none" w="sm" len="sm"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b="1">
                <a:latin typeface="Arial" pitchFamily="34" charset="0"/>
                <a:ea typeface="SimSun" pitchFamily="2" charset="-122"/>
              </a:endParaRPr>
            </a:p>
          </p:txBody>
        </p:sp>
        <p:graphicFrame>
          <p:nvGraphicFramePr>
            <p:cNvPr id="99337" name="Object 11"/>
            <p:cNvGraphicFramePr>
              <a:graphicFrameLocks noChangeAspect="1"/>
            </p:cNvGraphicFramePr>
            <p:nvPr/>
          </p:nvGraphicFramePr>
          <p:xfrm>
            <a:off x="2770" y="1553"/>
            <a:ext cx="14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3" name="Clip" r:id="rId6" imgW="541325" imgH="1423721" progId="MS_ClipArt_Gallery.2">
                    <p:embed/>
                  </p:oleObj>
                </mc:Choice>
                <mc:Fallback>
                  <p:oleObj name="Clip" r:id="rId6" imgW="541325" imgH="142372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0" y="1553"/>
                          <a:ext cx="14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38" name="Object 12"/>
            <p:cNvGraphicFramePr>
              <a:graphicFrameLocks noChangeAspect="1"/>
            </p:cNvGraphicFramePr>
            <p:nvPr/>
          </p:nvGraphicFramePr>
          <p:xfrm>
            <a:off x="2769" y="1937"/>
            <a:ext cx="149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4" name="Clip" r:id="rId8" imgW="447759" imgH="1409814" progId="MS_ClipArt_Gallery.2">
                    <p:embed/>
                  </p:oleObj>
                </mc:Choice>
                <mc:Fallback>
                  <p:oleObj name="Clip" r:id="rId8" imgW="447759" imgH="1409814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9" y="1937"/>
                          <a:ext cx="149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39" name="Object 13"/>
            <p:cNvGraphicFramePr>
              <a:graphicFrameLocks noChangeAspect="1"/>
            </p:cNvGraphicFramePr>
            <p:nvPr/>
          </p:nvGraphicFramePr>
          <p:xfrm>
            <a:off x="2767" y="2417"/>
            <a:ext cx="15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5" name="Clip" r:id="rId10" imgW="570586" imgH="1442009" progId="MS_ClipArt_Gallery.2">
                    <p:embed/>
                  </p:oleObj>
                </mc:Choice>
                <mc:Fallback>
                  <p:oleObj name="Clip" r:id="rId10" imgW="570586" imgH="144200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7" y="2417"/>
                          <a:ext cx="15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340" name="Text Box 14"/>
            <p:cNvSpPr txBox="1">
              <a:spLocks noChangeArrowheads="1"/>
            </p:cNvSpPr>
            <p:nvPr/>
          </p:nvSpPr>
          <p:spPr bwMode="auto">
            <a:xfrm>
              <a:off x="2514" y="1344"/>
              <a:ext cx="49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990099"/>
                  </a:solidFill>
                  <a:latin typeface="Tahoma" pitchFamily="34" charset="0"/>
                  <a:ea typeface="SimSun" pitchFamily="2" charset="-122"/>
                </a:rPr>
                <a:t>Contact</a:t>
              </a:r>
            </a:p>
          </p:txBody>
        </p:sp>
        <p:cxnSp>
          <p:nvCxnSpPr>
            <p:cNvPr id="99341" name="AutoShape 15"/>
            <p:cNvCxnSpPr>
              <a:cxnSpLocks noChangeShapeType="1"/>
            </p:cNvCxnSpPr>
            <p:nvPr/>
          </p:nvCxnSpPr>
          <p:spPr bwMode="auto">
            <a:xfrm flipV="1">
              <a:off x="1941" y="1745"/>
              <a:ext cx="829" cy="156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2" name="AutoShape 16"/>
            <p:cNvCxnSpPr>
              <a:cxnSpLocks noChangeShapeType="1"/>
            </p:cNvCxnSpPr>
            <p:nvPr/>
          </p:nvCxnSpPr>
          <p:spPr bwMode="auto">
            <a:xfrm flipV="1">
              <a:off x="1872" y="2153"/>
              <a:ext cx="897" cy="240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3" name="AutoShape 17"/>
            <p:cNvCxnSpPr>
              <a:cxnSpLocks noChangeShapeType="1"/>
            </p:cNvCxnSpPr>
            <p:nvPr/>
          </p:nvCxnSpPr>
          <p:spPr bwMode="auto">
            <a:xfrm>
              <a:off x="1872" y="2393"/>
              <a:ext cx="895" cy="216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4" name="AutoShape 18"/>
            <p:cNvCxnSpPr>
              <a:cxnSpLocks noChangeShapeType="1"/>
            </p:cNvCxnSpPr>
            <p:nvPr/>
          </p:nvCxnSpPr>
          <p:spPr bwMode="auto">
            <a:xfrm flipV="1">
              <a:off x="1872" y="1745"/>
              <a:ext cx="1044" cy="648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45" name="AutoShape 19"/>
            <p:cNvSpPr>
              <a:spLocks noChangeArrowheads="1"/>
            </p:cNvSpPr>
            <p:nvPr/>
          </p:nvSpPr>
          <p:spPr bwMode="auto">
            <a:xfrm>
              <a:off x="3360" y="1824"/>
              <a:ext cx="720" cy="240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ahoma" pitchFamily="34" charset="0"/>
                <a:ea typeface="SimSun" pitchFamily="2" charset="-122"/>
              </a:endParaRPr>
            </a:p>
          </p:txBody>
        </p:sp>
        <p:grpSp>
          <p:nvGrpSpPr>
            <p:cNvPr id="99346" name="Group 21"/>
            <p:cNvGrpSpPr>
              <a:grpSpLocks/>
            </p:cNvGrpSpPr>
            <p:nvPr/>
          </p:nvGrpSpPr>
          <p:grpSpPr bwMode="auto">
            <a:xfrm>
              <a:off x="144" y="1440"/>
              <a:ext cx="768" cy="1104"/>
              <a:chOff x="144" y="1440"/>
              <a:chExt cx="768" cy="1104"/>
            </a:xfrm>
          </p:grpSpPr>
          <p:sp>
            <p:nvSpPr>
              <p:cNvPr id="99363" name="Rectangle 22"/>
              <p:cNvSpPr>
                <a:spLocks noChangeArrowheads="1"/>
              </p:cNvSpPr>
              <p:nvPr/>
            </p:nvSpPr>
            <p:spPr bwMode="auto">
              <a:xfrm>
                <a:off x="144" y="1875"/>
                <a:ext cx="768" cy="33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990099"/>
                </a:solidFill>
                <a:miter lim="800000"/>
                <a:headEnd type="none" w="sm" len="sm"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latin typeface="Tahoma" pitchFamily="34" charset="0"/>
                  <a:ea typeface="SimSun" pitchFamily="2" charset="-122"/>
                </a:endParaRPr>
              </a:p>
            </p:txBody>
          </p:sp>
          <p:pic>
            <p:nvPicPr>
              <p:cNvPr id="99364" name="Picture 23" descr="j024071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" y="2112"/>
                <a:ext cx="275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65" name="Text Box 24"/>
              <p:cNvSpPr txBox="1">
                <a:spLocks noChangeArrowheads="1"/>
              </p:cNvSpPr>
              <p:nvPr/>
            </p:nvSpPr>
            <p:spPr bwMode="auto">
              <a:xfrm>
                <a:off x="183" y="1440"/>
                <a:ext cx="44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 type="none" w="sm" len="sm"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i="1">
                    <a:solidFill>
                      <a:srgbClr val="990099"/>
                    </a:solidFill>
                    <a:latin typeface="Tahoma" pitchFamily="34" charset="0"/>
                    <a:ea typeface="SimSun" pitchFamily="2" charset="-122"/>
                  </a:rPr>
                  <a:t>Doctor</a:t>
                </a:r>
              </a:p>
            </p:txBody>
          </p:sp>
          <p:pic>
            <p:nvPicPr>
              <p:cNvPr id="99366" name="Picture 25" descr="MCj02920260000[1]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1680"/>
                <a:ext cx="38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99347" name="AutoShape 26"/>
            <p:cNvCxnSpPr>
              <a:cxnSpLocks noChangeShapeType="1"/>
            </p:cNvCxnSpPr>
            <p:nvPr/>
          </p:nvCxnSpPr>
          <p:spPr bwMode="auto">
            <a:xfrm>
              <a:off x="672" y="1868"/>
              <a:ext cx="816" cy="33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8" name="AutoShape 27"/>
            <p:cNvCxnSpPr>
              <a:cxnSpLocks noChangeShapeType="1"/>
            </p:cNvCxnSpPr>
            <p:nvPr/>
          </p:nvCxnSpPr>
          <p:spPr bwMode="auto">
            <a:xfrm>
              <a:off x="672" y="2328"/>
              <a:ext cx="845" cy="65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9349" name="Group 28"/>
            <p:cNvGrpSpPr>
              <a:grpSpLocks/>
            </p:cNvGrpSpPr>
            <p:nvPr/>
          </p:nvGrpSpPr>
          <p:grpSpPr bwMode="auto">
            <a:xfrm>
              <a:off x="4272" y="1274"/>
              <a:ext cx="1296" cy="1704"/>
              <a:chOff x="4272" y="1274"/>
              <a:chExt cx="1296" cy="1704"/>
            </a:xfrm>
          </p:grpSpPr>
          <p:sp>
            <p:nvSpPr>
              <p:cNvPr id="99350" name="Rectangle 29"/>
              <p:cNvSpPr>
                <a:spLocks noChangeArrowheads="1"/>
              </p:cNvSpPr>
              <p:nvPr/>
            </p:nvSpPr>
            <p:spPr bwMode="auto">
              <a:xfrm>
                <a:off x="4272" y="1971"/>
                <a:ext cx="1296" cy="33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990099"/>
                </a:solidFill>
                <a:miter lim="800000"/>
                <a:headEnd type="none" w="sm" len="sm"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latin typeface="Tahoma" pitchFamily="34" charset="0"/>
                  <a:ea typeface="SimSun" pitchFamily="2" charset="-122"/>
                </a:endParaRPr>
              </a:p>
            </p:txBody>
          </p:sp>
          <p:graphicFrame>
            <p:nvGraphicFramePr>
              <p:cNvPr id="99351" name="Object 30"/>
              <p:cNvGraphicFramePr>
                <a:graphicFrameLocks noChangeAspect="1"/>
              </p:cNvGraphicFramePr>
              <p:nvPr/>
            </p:nvGraphicFramePr>
            <p:xfrm>
              <a:off x="5232" y="1274"/>
              <a:ext cx="146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16" name="Clip" r:id="rId14" imgW="541325" imgH="1423721" progId="MS_ClipArt_Gallery.2">
                      <p:embed/>
                    </p:oleObj>
                  </mc:Choice>
                  <mc:Fallback>
                    <p:oleObj name="Clip" r:id="rId14" imgW="541325" imgH="1423721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2" y="1274"/>
                            <a:ext cx="146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52" name="Object 31"/>
              <p:cNvGraphicFramePr>
                <a:graphicFrameLocks noChangeAspect="1"/>
              </p:cNvGraphicFramePr>
              <p:nvPr/>
            </p:nvGraphicFramePr>
            <p:xfrm>
              <a:off x="5225" y="2112"/>
              <a:ext cx="149" cy="4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17" name="Clip" r:id="rId15" imgW="447759" imgH="1409814" progId="MS_ClipArt_Gallery.2">
                      <p:embed/>
                    </p:oleObj>
                  </mc:Choice>
                  <mc:Fallback>
                    <p:oleObj name="Clip" r:id="rId15" imgW="447759" imgH="1409814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25" y="2112"/>
                            <a:ext cx="149" cy="4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53" name="Object 32"/>
              <p:cNvGraphicFramePr>
                <a:graphicFrameLocks noChangeAspect="1"/>
              </p:cNvGraphicFramePr>
              <p:nvPr/>
            </p:nvGraphicFramePr>
            <p:xfrm>
              <a:off x="5232" y="2594"/>
              <a:ext cx="152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18" name="Clip" r:id="rId17" imgW="570586" imgH="1442009" progId="MS_ClipArt_Gallery.2">
                      <p:embed/>
                    </p:oleObj>
                  </mc:Choice>
                  <mc:Fallback>
                    <p:oleObj name="Clip" r:id="rId17" imgW="570586" imgH="1442009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2" y="2594"/>
                            <a:ext cx="152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9354" name="Object 33"/>
              <p:cNvGraphicFramePr>
                <a:graphicFrameLocks noChangeAspect="1"/>
              </p:cNvGraphicFramePr>
              <p:nvPr/>
            </p:nvGraphicFramePr>
            <p:xfrm>
              <a:off x="5232" y="1682"/>
              <a:ext cx="146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419" name="Clip" r:id="rId18" imgW="541325" imgH="1423721" progId="MS_ClipArt_Gallery.2">
                      <p:embed/>
                    </p:oleObj>
                  </mc:Choice>
                  <mc:Fallback>
                    <p:oleObj name="Clip" r:id="rId18" imgW="541325" imgH="1423721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2" y="1682"/>
                            <a:ext cx="146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99355" name="Picture 3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7" y="1344"/>
                <a:ext cx="309" cy="27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1176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56" name="Picture 35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1728"/>
                <a:ext cx="27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1176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57" name="Picture 36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2160"/>
                <a:ext cx="27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1176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58" name="Picture 37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2592"/>
                <a:ext cx="276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1176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59" name="Picture 38" descr="MCj02920260000[1]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8" y="1296"/>
                <a:ext cx="336" cy="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60" name="Picture 39" descr="j024071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" y="1728"/>
                <a:ext cx="214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61" name="Picture 40" descr="j024071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" y="2160"/>
                <a:ext cx="214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362" name="Picture 41" descr="j024071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" y="2592"/>
                <a:ext cx="214" cy="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609600" y="4281669"/>
            <a:ext cx="10065839" cy="213604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ea typeface="SimSun" pitchFamily="2" charset="-122"/>
              </a:rPr>
              <a:t>Joining multiple relations?  Cannot </a:t>
            </a:r>
            <a:r>
              <a:rPr lang="en-US" altLang="zh-CN" dirty="0">
                <a:ea typeface="SimSun" pitchFamily="2" charset="-122"/>
              </a:rPr>
              <a:t>be a solution due to </a:t>
            </a:r>
            <a:r>
              <a:rPr lang="en-US" altLang="zh-CN" dirty="0" smtClean="0">
                <a:ea typeface="SimSun" pitchFamily="2" charset="-122"/>
              </a:rPr>
              <a:t>problems</a:t>
            </a:r>
          </a:p>
          <a:p>
            <a:pPr lvl="1"/>
            <a:r>
              <a:rPr lang="en-US" altLang="zh-CN" dirty="0" smtClean="0">
                <a:ea typeface="SimSun" pitchFamily="2" charset="-122"/>
              </a:rPr>
              <a:t>Lose </a:t>
            </a:r>
            <a:r>
              <a:rPr lang="en-US" altLang="zh-CN" dirty="0">
                <a:ea typeface="SimSun" pitchFamily="2" charset="-122"/>
              </a:rPr>
              <a:t>information of linkages and relationships, no semantics </a:t>
            </a:r>
            <a:r>
              <a:rPr lang="en-US" altLang="zh-CN" dirty="0" smtClean="0">
                <a:ea typeface="SimSun" pitchFamily="2" charset="-122"/>
              </a:rPr>
              <a:t>preservation</a:t>
            </a:r>
          </a:p>
          <a:p>
            <a:pPr lvl="1"/>
            <a:r>
              <a:rPr lang="en-US" altLang="zh-CN" dirty="0" smtClean="0">
                <a:ea typeface="SimSun" pitchFamily="2" charset="-122"/>
              </a:rPr>
              <a:t>Cannot </a:t>
            </a:r>
            <a:r>
              <a:rPr lang="en-US" altLang="zh-CN" dirty="0">
                <a:ea typeface="SimSun" pitchFamily="2" charset="-122"/>
              </a:rPr>
              <a:t>utilize information of database structures or schemas (e.g., E-R modeling</a:t>
            </a:r>
            <a:r>
              <a:rPr lang="en-US" altLang="zh-CN" dirty="0" smtClean="0">
                <a:ea typeface="SimSun" pitchFamily="2" charset="-122"/>
              </a:rPr>
              <a:t>)</a:t>
            </a:r>
          </a:p>
          <a:p>
            <a:pPr lvl="1"/>
            <a:r>
              <a:rPr lang="en-US" altLang="zh-CN" dirty="0" smtClean="0">
                <a:ea typeface="SimSun" pitchFamily="2" charset="-122"/>
              </a:rPr>
              <a:t>Joining may distort the real quantitative relationship</a:t>
            </a:r>
            <a:endParaRPr lang="en-US" altLang="zh-CN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236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Loan Applications: Backend Database</a:t>
            </a:r>
          </a:p>
        </p:txBody>
      </p:sp>
      <p:grpSp>
        <p:nvGrpSpPr>
          <p:cNvPr id="104451" name="Group 73"/>
          <p:cNvGrpSpPr>
            <a:grpSpLocks/>
          </p:cNvGrpSpPr>
          <p:nvPr/>
        </p:nvGrpSpPr>
        <p:grpSpPr bwMode="auto">
          <a:xfrm>
            <a:off x="203200" y="1447800"/>
            <a:ext cx="11074400" cy="4495800"/>
            <a:chOff x="96" y="576"/>
            <a:chExt cx="5232" cy="2832"/>
          </a:xfrm>
        </p:grpSpPr>
        <p:sp>
          <p:nvSpPr>
            <p:cNvPr id="104453" name="Text Box 3"/>
            <p:cNvSpPr txBox="1">
              <a:spLocks noChangeArrowheads="1"/>
            </p:cNvSpPr>
            <p:nvPr/>
          </p:nvSpPr>
          <p:spPr bwMode="auto">
            <a:xfrm>
              <a:off x="96" y="903"/>
              <a:ext cx="1296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SimSun" pitchFamily="2" charset="-122"/>
                </a:rPr>
                <a:t>Target relation: </a:t>
              </a: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SimSun" pitchFamily="2" charset="-122"/>
                </a:rPr>
                <a:t>Each tuple has a class label, indicating whether a loan is paid on time.</a:t>
              </a:r>
            </a:p>
          </p:txBody>
        </p:sp>
        <p:sp>
          <p:nvSpPr>
            <p:cNvPr id="104454" name="Rectangle 4"/>
            <p:cNvSpPr>
              <a:spLocks noChangeArrowheads="1"/>
            </p:cNvSpPr>
            <p:nvPr/>
          </p:nvSpPr>
          <p:spPr bwMode="auto">
            <a:xfrm>
              <a:off x="2784" y="864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district-id</a:t>
              </a:r>
            </a:p>
          </p:txBody>
        </p:sp>
        <p:sp>
          <p:nvSpPr>
            <p:cNvPr id="104455" name="Rectangle 5"/>
            <p:cNvSpPr>
              <a:spLocks noChangeArrowheads="1"/>
            </p:cNvSpPr>
            <p:nvPr/>
          </p:nvSpPr>
          <p:spPr bwMode="auto">
            <a:xfrm>
              <a:off x="2784" y="1008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frequency</a:t>
              </a:r>
            </a:p>
          </p:txBody>
        </p:sp>
        <p:sp>
          <p:nvSpPr>
            <p:cNvPr id="104456" name="Rectangle 6"/>
            <p:cNvSpPr>
              <a:spLocks noChangeArrowheads="1"/>
            </p:cNvSpPr>
            <p:nvPr/>
          </p:nvSpPr>
          <p:spPr bwMode="auto">
            <a:xfrm>
              <a:off x="2784" y="1152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date</a:t>
              </a:r>
            </a:p>
          </p:txBody>
        </p:sp>
        <p:sp>
          <p:nvSpPr>
            <p:cNvPr id="104457" name="Text Box 7"/>
            <p:cNvSpPr txBox="1">
              <a:spLocks noChangeArrowheads="1"/>
            </p:cNvSpPr>
            <p:nvPr/>
          </p:nvSpPr>
          <p:spPr bwMode="auto">
            <a:xfrm>
              <a:off x="2784" y="576"/>
              <a:ext cx="50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Times New Roman" pitchFamily="18" charset="0"/>
                  <a:ea typeface="SimSun" pitchFamily="2" charset="-122"/>
                </a:rPr>
                <a:t>Account</a:t>
              </a:r>
            </a:p>
          </p:txBody>
        </p:sp>
        <p:sp>
          <p:nvSpPr>
            <p:cNvPr id="104458" name="Rectangle 8"/>
            <p:cNvSpPr>
              <a:spLocks noChangeArrowheads="1"/>
            </p:cNvSpPr>
            <p:nvPr/>
          </p:nvSpPr>
          <p:spPr bwMode="auto">
            <a:xfrm>
              <a:off x="2784" y="720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 u="sng">
                  <a:latin typeface="Times New Roman" pitchFamily="18" charset="0"/>
                  <a:ea typeface="SimSun" pitchFamily="2" charset="-122"/>
                </a:rPr>
                <a:t>account-id</a:t>
              </a:r>
            </a:p>
          </p:txBody>
        </p:sp>
        <p:sp>
          <p:nvSpPr>
            <p:cNvPr id="104459" name="Rectangle 9"/>
            <p:cNvSpPr>
              <a:spLocks noChangeArrowheads="1"/>
            </p:cNvSpPr>
            <p:nvPr/>
          </p:nvSpPr>
          <p:spPr bwMode="auto">
            <a:xfrm>
              <a:off x="1824" y="1057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account-id</a:t>
              </a:r>
            </a:p>
          </p:txBody>
        </p:sp>
        <p:sp>
          <p:nvSpPr>
            <p:cNvPr id="104460" name="Rectangle 10"/>
            <p:cNvSpPr>
              <a:spLocks noChangeArrowheads="1"/>
            </p:cNvSpPr>
            <p:nvPr/>
          </p:nvSpPr>
          <p:spPr bwMode="auto">
            <a:xfrm>
              <a:off x="1824" y="1201"/>
              <a:ext cx="504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date</a:t>
              </a:r>
            </a:p>
          </p:txBody>
        </p:sp>
        <p:sp>
          <p:nvSpPr>
            <p:cNvPr id="104461" name="Rectangle 11"/>
            <p:cNvSpPr>
              <a:spLocks noChangeArrowheads="1"/>
            </p:cNvSpPr>
            <p:nvPr/>
          </p:nvSpPr>
          <p:spPr bwMode="auto">
            <a:xfrm>
              <a:off x="1824" y="1345"/>
              <a:ext cx="504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amount</a:t>
              </a:r>
            </a:p>
          </p:txBody>
        </p:sp>
        <p:sp>
          <p:nvSpPr>
            <p:cNvPr id="104462" name="Rectangle 12"/>
            <p:cNvSpPr>
              <a:spLocks noChangeArrowheads="1"/>
            </p:cNvSpPr>
            <p:nvPr/>
          </p:nvSpPr>
          <p:spPr bwMode="auto">
            <a:xfrm>
              <a:off x="1824" y="1489"/>
              <a:ext cx="504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duration</a:t>
              </a:r>
            </a:p>
          </p:txBody>
        </p:sp>
        <p:sp>
          <p:nvSpPr>
            <p:cNvPr id="104463" name="Text Box 13"/>
            <p:cNvSpPr txBox="1">
              <a:spLocks noChangeArrowheads="1"/>
            </p:cNvSpPr>
            <p:nvPr/>
          </p:nvSpPr>
          <p:spPr bwMode="auto">
            <a:xfrm>
              <a:off x="1824" y="720"/>
              <a:ext cx="50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solidFill>
                    <a:srgbClr val="FF0000"/>
                  </a:solidFill>
                  <a:latin typeface="Times New Roman" pitchFamily="18" charset="0"/>
                  <a:ea typeface="SimSun" pitchFamily="2" charset="-122"/>
                </a:rPr>
                <a:t>Loan</a:t>
              </a:r>
            </a:p>
          </p:txBody>
        </p:sp>
        <p:sp>
          <p:nvSpPr>
            <p:cNvPr id="104464" name="Rectangle 14"/>
            <p:cNvSpPr>
              <a:spLocks noChangeArrowheads="1"/>
            </p:cNvSpPr>
            <p:nvPr/>
          </p:nvSpPr>
          <p:spPr bwMode="auto">
            <a:xfrm>
              <a:off x="1824" y="912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 u="sng">
                  <a:latin typeface="Times New Roman" pitchFamily="18" charset="0"/>
                  <a:ea typeface="SimSun" pitchFamily="2" charset="-122"/>
                </a:rPr>
                <a:t>loan-id</a:t>
              </a:r>
            </a:p>
          </p:txBody>
        </p:sp>
        <p:sp>
          <p:nvSpPr>
            <p:cNvPr id="104465" name="Rectangle 15"/>
            <p:cNvSpPr>
              <a:spLocks noChangeArrowheads="1"/>
            </p:cNvSpPr>
            <p:nvPr/>
          </p:nvSpPr>
          <p:spPr bwMode="auto">
            <a:xfrm>
              <a:off x="1824" y="1632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payment</a:t>
              </a:r>
            </a:p>
          </p:txBody>
        </p:sp>
        <p:sp>
          <p:nvSpPr>
            <p:cNvPr id="104466" name="Rectangle 16"/>
            <p:cNvSpPr>
              <a:spLocks noChangeArrowheads="1"/>
            </p:cNvSpPr>
            <p:nvPr/>
          </p:nvSpPr>
          <p:spPr bwMode="auto">
            <a:xfrm>
              <a:off x="1824" y="2352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account-id</a:t>
              </a:r>
            </a:p>
          </p:txBody>
        </p:sp>
        <p:sp>
          <p:nvSpPr>
            <p:cNvPr id="104467" name="Rectangle 17"/>
            <p:cNvSpPr>
              <a:spLocks noChangeArrowheads="1"/>
            </p:cNvSpPr>
            <p:nvPr/>
          </p:nvSpPr>
          <p:spPr bwMode="auto">
            <a:xfrm>
              <a:off x="1824" y="2496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bank-to</a:t>
              </a:r>
            </a:p>
          </p:txBody>
        </p:sp>
        <p:sp>
          <p:nvSpPr>
            <p:cNvPr id="104468" name="Rectangle 18"/>
            <p:cNvSpPr>
              <a:spLocks noChangeArrowheads="1"/>
            </p:cNvSpPr>
            <p:nvPr/>
          </p:nvSpPr>
          <p:spPr bwMode="auto">
            <a:xfrm>
              <a:off x="1824" y="2640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account-to</a:t>
              </a:r>
            </a:p>
          </p:txBody>
        </p:sp>
        <p:sp>
          <p:nvSpPr>
            <p:cNvPr id="104469" name="Rectangle 19"/>
            <p:cNvSpPr>
              <a:spLocks noChangeArrowheads="1"/>
            </p:cNvSpPr>
            <p:nvPr/>
          </p:nvSpPr>
          <p:spPr bwMode="auto">
            <a:xfrm>
              <a:off x="1824" y="2784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amount</a:t>
              </a:r>
            </a:p>
          </p:txBody>
        </p:sp>
        <p:sp>
          <p:nvSpPr>
            <p:cNvPr id="104470" name="Text Box 20"/>
            <p:cNvSpPr txBox="1">
              <a:spLocks noChangeArrowheads="1"/>
            </p:cNvSpPr>
            <p:nvPr/>
          </p:nvSpPr>
          <p:spPr bwMode="auto">
            <a:xfrm>
              <a:off x="1824" y="2064"/>
              <a:ext cx="50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Times New Roman" pitchFamily="18" charset="0"/>
                  <a:ea typeface="SimSun" pitchFamily="2" charset="-122"/>
                </a:rPr>
                <a:t>Order</a:t>
              </a:r>
            </a:p>
          </p:txBody>
        </p:sp>
        <p:sp>
          <p:nvSpPr>
            <p:cNvPr id="104471" name="Rectangle 21"/>
            <p:cNvSpPr>
              <a:spLocks noChangeArrowheads="1"/>
            </p:cNvSpPr>
            <p:nvPr/>
          </p:nvSpPr>
          <p:spPr bwMode="auto">
            <a:xfrm>
              <a:off x="1824" y="2208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 u="sng">
                  <a:latin typeface="Times New Roman" pitchFamily="18" charset="0"/>
                  <a:ea typeface="SimSun" pitchFamily="2" charset="-122"/>
                </a:rPr>
                <a:t>order-id</a:t>
              </a:r>
            </a:p>
          </p:txBody>
        </p:sp>
        <p:sp>
          <p:nvSpPr>
            <p:cNvPr id="104472" name="Rectangle 22"/>
            <p:cNvSpPr>
              <a:spLocks noChangeArrowheads="1"/>
            </p:cNvSpPr>
            <p:nvPr/>
          </p:nvSpPr>
          <p:spPr bwMode="auto">
            <a:xfrm>
              <a:off x="1824" y="2928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type</a:t>
              </a:r>
            </a:p>
          </p:txBody>
        </p:sp>
        <p:sp>
          <p:nvSpPr>
            <p:cNvPr id="104473" name="Rectangle 23"/>
            <p:cNvSpPr>
              <a:spLocks noChangeArrowheads="1"/>
            </p:cNvSpPr>
            <p:nvPr/>
          </p:nvSpPr>
          <p:spPr bwMode="auto">
            <a:xfrm>
              <a:off x="3768" y="1320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disp-id</a:t>
              </a:r>
            </a:p>
          </p:txBody>
        </p:sp>
        <p:sp>
          <p:nvSpPr>
            <p:cNvPr id="104474" name="Rectangle 24"/>
            <p:cNvSpPr>
              <a:spLocks noChangeArrowheads="1"/>
            </p:cNvSpPr>
            <p:nvPr/>
          </p:nvSpPr>
          <p:spPr bwMode="auto">
            <a:xfrm>
              <a:off x="3768" y="1464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type</a:t>
              </a:r>
            </a:p>
          </p:txBody>
        </p:sp>
        <p:sp>
          <p:nvSpPr>
            <p:cNvPr id="104475" name="Rectangle 25"/>
            <p:cNvSpPr>
              <a:spLocks noChangeArrowheads="1"/>
            </p:cNvSpPr>
            <p:nvPr/>
          </p:nvSpPr>
          <p:spPr bwMode="auto">
            <a:xfrm>
              <a:off x="3768" y="1608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issue-date</a:t>
              </a:r>
            </a:p>
          </p:txBody>
        </p:sp>
        <p:sp>
          <p:nvSpPr>
            <p:cNvPr id="104476" name="Text Box 26"/>
            <p:cNvSpPr txBox="1">
              <a:spLocks noChangeArrowheads="1"/>
            </p:cNvSpPr>
            <p:nvPr/>
          </p:nvSpPr>
          <p:spPr bwMode="auto">
            <a:xfrm>
              <a:off x="3768" y="1032"/>
              <a:ext cx="50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Times New Roman" pitchFamily="18" charset="0"/>
                  <a:ea typeface="SimSun" pitchFamily="2" charset="-122"/>
                </a:rPr>
                <a:t>Card</a:t>
              </a:r>
            </a:p>
          </p:txBody>
        </p:sp>
        <p:sp>
          <p:nvSpPr>
            <p:cNvPr id="104477" name="Rectangle 27"/>
            <p:cNvSpPr>
              <a:spLocks noChangeArrowheads="1"/>
            </p:cNvSpPr>
            <p:nvPr/>
          </p:nvSpPr>
          <p:spPr bwMode="auto">
            <a:xfrm>
              <a:off x="3768" y="1176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 u="sng">
                  <a:latin typeface="Times New Roman" pitchFamily="18" charset="0"/>
                  <a:ea typeface="SimSun" pitchFamily="2" charset="-122"/>
                </a:rPr>
                <a:t>card-id</a:t>
              </a:r>
            </a:p>
          </p:txBody>
        </p:sp>
        <p:sp>
          <p:nvSpPr>
            <p:cNvPr id="104478" name="Rectangle 28"/>
            <p:cNvSpPr>
              <a:spLocks noChangeArrowheads="1"/>
            </p:cNvSpPr>
            <p:nvPr/>
          </p:nvSpPr>
          <p:spPr bwMode="auto">
            <a:xfrm>
              <a:off x="3768" y="2256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account-id</a:t>
              </a:r>
            </a:p>
          </p:txBody>
        </p:sp>
        <p:sp>
          <p:nvSpPr>
            <p:cNvPr id="104479" name="Rectangle 29"/>
            <p:cNvSpPr>
              <a:spLocks noChangeArrowheads="1"/>
            </p:cNvSpPr>
            <p:nvPr/>
          </p:nvSpPr>
          <p:spPr bwMode="auto">
            <a:xfrm>
              <a:off x="3768" y="2400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client-id</a:t>
              </a:r>
            </a:p>
          </p:txBody>
        </p:sp>
        <p:sp>
          <p:nvSpPr>
            <p:cNvPr id="104480" name="Text Box 30"/>
            <p:cNvSpPr txBox="1">
              <a:spLocks noChangeArrowheads="1"/>
            </p:cNvSpPr>
            <p:nvPr/>
          </p:nvSpPr>
          <p:spPr bwMode="auto">
            <a:xfrm>
              <a:off x="3696" y="1944"/>
              <a:ext cx="576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Times New Roman" pitchFamily="18" charset="0"/>
                  <a:ea typeface="SimSun" pitchFamily="2" charset="-122"/>
                </a:rPr>
                <a:t>Disposition</a:t>
              </a:r>
            </a:p>
          </p:txBody>
        </p:sp>
        <p:sp>
          <p:nvSpPr>
            <p:cNvPr id="104481" name="Rectangle 31"/>
            <p:cNvSpPr>
              <a:spLocks noChangeArrowheads="1"/>
            </p:cNvSpPr>
            <p:nvPr/>
          </p:nvSpPr>
          <p:spPr bwMode="auto">
            <a:xfrm>
              <a:off x="3768" y="2112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 u="sng">
                  <a:latin typeface="Times New Roman" pitchFamily="18" charset="0"/>
                  <a:ea typeface="SimSun" pitchFamily="2" charset="-122"/>
                </a:rPr>
                <a:t>disp-id</a:t>
              </a:r>
            </a:p>
          </p:txBody>
        </p:sp>
        <p:sp>
          <p:nvSpPr>
            <p:cNvPr id="104482" name="Rectangle 32"/>
            <p:cNvSpPr>
              <a:spLocks noChangeArrowheads="1"/>
            </p:cNvSpPr>
            <p:nvPr/>
          </p:nvSpPr>
          <p:spPr bwMode="auto">
            <a:xfrm>
              <a:off x="3768" y="2976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birth-date</a:t>
              </a:r>
            </a:p>
          </p:txBody>
        </p:sp>
        <p:sp>
          <p:nvSpPr>
            <p:cNvPr id="104483" name="Rectangle 33"/>
            <p:cNvSpPr>
              <a:spLocks noChangeArrowheads="1"/>
            </p:cNvSpPr>
            <p:nvPr/>
          </p:nvSpPr>
          <p:spPr bwMode="auto">
            <a:xfrm>
              <a:off x="3768" y="3120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gender</a:t>
              </a:r>
            </a:p>
          </p:txBody>
        </p:sp>
        <p:sp>
          <p:nvSpPr>
            <p:cNvPr id="104484" name="Rectangle 34"/>
            <p:cNvSpPr>
              <a:spLocks noChangeArrowheads="1"/>
            </p:cNvSpPr>
            <p:nvPr/>
          </p:nvSpPr>
          <p:spPr bwMode="auto">
            <a:xfrm>
              <a:off x="3768" y="3264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district-id</a:t>
              </a:r>
            </a:p>
          </p:txBody>
        </p:sp>
        <p:sp>
          <p:nvSpPr>
            <p:cNvPr id="104485" name="Text Box 35"/>
            <p:cNvSpPr txBox="1">
              <a:spLocks noChangeArrowheads="1"/>
            </p:cNvSpPr>
            <p:nvPr/>
          </p:nvSpPr>
          <p:spPr bwMode="auto">
            <a:xfrm>
              <a:off x="3768" y="2688"/>
              <a:ext cx="50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Times New Roman" pitchFamily="18" charset="0"/>
                  <a:ea typeface="SimSun" pitchFamily="2" charset="-122"/>
                </a:rPr>
                <a:t>Client</a:t>
              </a:r>
            </a:p>
          </p:txBody>
        </p:sp>
        <p:sp>
          <p:nvSpPr>
            <p:cNvPr id="104486" name="Rectangle 36"/>
            <p:cNvSpPr>
              <a:spLocks noChangeArrowheads="1"/>
            </p:cNvSpPr>
            <p:nvPr/>
          </p:nvSpPr>
          <p:spPr bwMode="auto">
            <a:xfrm>
              <a:off x="3768" y="2832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 u="sng">
                  <a:latin typeface="Times New Roman" pitchFamily="18" charset="0"/>
                  <a:ea typeface="SimSun" pitchFamily="2" charset="-122"/>
                </a:rPr>
                <a:t>client-id</a:t>
              </a:r>
            </a:p>
          </p:txBody>
        </p:sp>
        <p:sp>
          <p:nvSpPr>
            <p:cNvPr id="104487" name="Rectangle 37"/>
            <p:cNvSpPr>
              <a:spLocks noChangeArrowheads="1"/>
            </p:cNvSpPr>
            <p:nvPr/>
          </p:nvSpPr>
          <p:spPr bwMode="auto">
            <a:xfrm>
              <a:off x="4752" y="889"/>
              <a:ext cx="576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dist-name</a:t>
              </a:r>
            </a:p>
          </p:txBody>
        </p:sp>
        <p:sp>
          <p:nvSpPr>
            <p:cNvPr id="104488" name="Rectangle 38"/>
            <p:cNvSpPr>
              <a:spLocks noChangeArrowheads="1"/>
            </p:cNvSpPr>
            <p:nvPr/>
          </p:nvSpPr>
          <p:spPr bwMode="auto">
            <a:xfrm>
              <a:off x="4752" y="1033"/>
              <a:ext cx="576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region</a:t>
              </a:r>
            </a:p>
          </p:txBody>
        </p:sp>
        <p:sp>
          <p:nvSpPr>
            <p:cNvPr id="104489" name="Rectangle 39"/>
            <p:cNvSpPr>
              <a:spLocks noChangeArrowheads="1"/>
            </p:cNvSpPr>
            <p:nvPr/>
          </p:nvSpPr>
          <p:spPr bwMode="auto">
            <a:xfrm>
              <a:off x="4752" y="1177"/>
              <a:ext cx="576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#people</a:t>
              </a:r>
            </a:p>
          </p:txBody>
        </p:sp>
        <p:sp>
          <p:nvSpPr>
            <p:cNvPr id="104490" name="Rectangle 40"/>
            <p:cNvSpPr>
              <a:spLocks noChangeArrowheads="1"/>
            </p:cNvSpPr>
            <p:nvPr/>
          </p:nvSpPr>
          <p:spPr bwMode="auto">
            <a:xfrm>
              <a:off x="4752" y="1321"/>
              <a:ext cx="576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#lt-500</a:t>
              </a:r>
            </a:p>
          </p:txBody>
        </p:sp>
        <p:sp>
          <p:nvSpPr>
            <p:cNvPr id="104491" name="Text Box 41"/>
            <p:cNvSpPr txBox="1">
              <a:spLocks noChangeArrowheads="1"/>
            </p:cNvSpPr>
            <p:nvPr/>
          </p:nvSpPr>
          <p:spPr bwMode="auto">
            <a:xfrm>
              <a:off x="4752" y="576"/>
              <a:ext cx="50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Times New Roman" pitchFamily="18" charset="0"/>
                  <a:ea typeface="SimSun" pitchFamily="2" charset="-122"/>
                </a:rPr>
                <a:t>District</a:t>
              </a:r>
            </a:p>
          </p:txBody>
        </p:sp>
        <p:sp>
          <p:nvSpPr>
            <p:cNvPr id="104492" name="Rectangle 42"/>
            <p:cNvSpPr>
              <a:spLocks noChangeArrowheads="1"/>
            </p:cNvSpPr>
            <p:nvPr/>
          </p:nvSpPr>
          <p:spPr bwMode="auto">
            <a:xfrm>
              <a:off x="4752" y="745"/>
              <a:ext cx="576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 u="sng">
                  <a:latin typeface="Times New Roman" pitchFamily="18" charset="0"/>
                  <a:ea typeface="SimSun" pitchFamily="2" charset="-122"/>
                </a:rPr>
                <a:t>district-id</a:t>
              </a:r>
            </a:p>
          </p:txBody>
        </p:sp>
        <p:sp>
          <p:nvSpPr>
            <p:cNvPr id="104493" name="Rectangle 43"/>
            <p:cNvSpPr>
              <a:spLocks noChangeArrowheads="1"/>
            </p:cNvSpPr>
            <p:nvPr/>
          </p:nvSpPr>
          <p:spPr bwMode="auto">
            <a:xfrm>
              <a:off x="4752" y="1465"/>
              <a:ext cx="576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#lt-2000</a:t>
              </a:r>
            </a:p>
          </p:txBody>
        </p:sp>
        <p:sp>
          <p:nvSpPr>
            <p:cNvPr id="104494" name="Rectangle 44"/>
            <p:cNvSpPr>
              <a:spLocks noChangeArrowheads="1"/>
            </p:cNvSpPr>
            <p:nvPr/>
          </p:nvSpPr>
          <p:spPr bwMode="auto">
            <a:xfrm>
              <a:off x="4752" y="1609"/>
              <a:ext cx="576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#lt-10000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04495" name="Rectangle 45"/>
            <p:cNvSpPr>
              <a:spLocks noChangeArrowheads="1"/>
            </p:cNvSpPr>
            <p:nvPr/>
          </p:nvSpPr>
          <p:spPr bwMode="auto">
            <a:xfrm>
              <a:off x="4752" y="1729"/>
              <a:ext cx="576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#gt-10000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04496" name="Rectangle 46"/>
            <p:cNvSpPr>
              <a:spLocks noChangeArrowheads="1"/>
            </p:cNvSpPr>
            <p:nvPr/>
          </p:nvSpPr>
          <p:spPr bwMode="auto">
            <a:xfrm>
              <a:off x="4752" y="1872"/>
              <a:ext cx="576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#city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04497" name="Rectangle 47"/>
            <p:cNvSpPr>
              <a:spLocks noChangeArrowheads="1"/>
            </p:cNvSpPr>
            <p:nvPr/>
          </p:nvSpPr>
          <p:spPr bwMode="auto">
            <a:xfrm>
              <a:off x="4752" y="2017"/>
              <a:ext cx="576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ratio-urban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04498" name="Rectangle 48"/>
            <p:cNvSpPr>
              <a:spLocks noChangeArrowheads="1"/>
            </p:cNvSpPr>
            <p:nvPr/>
          </p:nvSpPr>
          <p:spPr bwMode="auto">
            <a:xfrm>
              <a:off x="4752" y="2161"/>
              <a:ext cx="576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avg-salary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04499" name="Rectangle 49"/>
            <p:cNvSpPr>
              <a:spLocks noChangeArrowheads="1"/>
            </p:cNvSpPr>
            <p:nvPr/>
          </p:nvSpPr>
          <p:spPr bwMode="auto">
            <a:xfrm>
              <a:off x="4752" y="2305"/>
              <a:ext cx="576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unemploy95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04500" name="Rectangle 50"/>
            <p:cNvSpPr>
              <a:spLocks noChangeArrowheads="1"/>
            </p:cNvSpPr>
            <p:nvPr/>
          </p:nvSpPr>
          <p:spPr bwMode="auto">
            <a:xfrm>
              <a:off x="4752" y="2448"/>
              <a:ext cx="576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unemploy96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04501" name="Rectangle 51"/>
            <p:cNvSpPr>
              <a:spLocks noChangeArrowheads="1"/>
            </p:cNvSpPr>
            <p:nvPr/>
          </p:nvSpPr>
          <p:spPr bwMode="auto">
            <a:xfrm>
              <a:off x="4752" y="2592"/>
              <a:ext cx="576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den-enter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04502" name="Rectangle 52"/>
            <p:cNvSpPr>
              <a:spLocks noChangeArrowheads="1"/>
            </p:cNvSpPr>
            <p:nvPr/>
          </p:nvSpPr>
          <p:spPr bwMode="auto">
            <a:xfrm>
              <a:off x="4752" y="2737"/>
              <a:ext cx="576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#crime95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04503" name="Rectangle 53"/>
            <p:cNvSpPr>
              <a:spLocks noChangeArrowheads="1"/>
            </p:cNvSpPr>
            <p:nvPr/>
          </p:nvSpPr>
          <p:spPr bwMode="auto">
            <a:xfrm>
              <a:off x="4752" y="2880"/>
              <a:ext cx="576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#crime96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200">
                <a:latin typeface="Times New Roman" pitchFamily="18" charset="0"/>
                <a:ea typeface="SimSun" pitchFamily="2" charset="-122"/>
              </a:endParaRPr>
            </a:p>
          </p:txBody>
        </p:sp>
        <p:cxnSp>
          <p:nvCxnSpPr>
            <p:cNvPr id="104504" name="AutoShape 54"/>
            <p:cNvCxnSpPr>
              <a:cxnSpLocks noChangeShapeType="1"/>
              <a:stCxn id="104458" idx="1"/>
              <a:endCxn id="104459" idx="3"/>
            </p:cNvCxnSpPr>
            <p:nvPr/>
          </p:nvCxnSpPr>
          <p:spPr bwMode="auto">
            <a:xfrm rot="10800000" flipV="1">
              <a:off x="2328" y="792"/>
              <a:ext cx="456" cy="33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505" name="AutoShape 55"/>
            <p:cNvCxnSpPr>
              <a:cxnSpLocks noChangeShapeType="1"/>
            </p:cNvCxnSpPr>
            <p:nvPr/>
          </p:nvCxnSpPr>
          <p:spPr bwMode="auto">
            <a:xfrm rot="10800000" flipV="1">
              <a:off x="2352" y="816"/>
              <a:ext cx="456" cy="163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506" name="AutoShape 56"/>
            <p:cNvCxnSpPr>
              <a:cxnSpLocks noChangeShapeType="1"/>
              <a:stCxn id="104458" idx="3"/>
              <a:endCxn id="104478" idx="1"/>
            </p:cNvCxnSpPr>
            <p:nvPr/>
          </p:nvCxnSpPr>
          <p:spPr bwMode="auto">
            <a:xfrm>
              <a:off x="3288" y="792"/>
              <a:ext cx="480" cy="153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507" name="AutoShape 57"/>
            <p:cNvCxnSpPr>
              <a:cxnSpLocks noChangeShapeType="1"/>
              <a:stCxn id="104481" idx="1"/>
              <a:endCxn id="104473" idx="1"/>
            </p:cNvCxnSpPr>
            <p:nvPr/>
          </p:nvCxnSpPr>
          <p:spPr bwMode="auto">
            <a:xfrm rot="10800000" flipH="1">
              <a:off x="3768" y="1392"/>
              <a:ext cx="1" cy="792"/>
            </a:xfrm>
            <a:prstGeom prst="bentConnector3">
              <a:avLst>
                <a:gd name="adj1" fmla="val -14400005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508" name="AutoShape 58"/>
            <p:cNvCxnSpPr>
              <a:cxnSpLocks noChangeShapeType="1"/>
              <a:stCxn id="104486" idx="1"/>
              <a:endCxn id="104479" idx="1"/>
            </p:cNvCxnSpPr>
            <p:nvPr/>
          </p:nvCxnSpPr>
          <p:spPr bwMode="auto">
            <a:xfrm rot="10800000" flipH="1">
              <a:off x="3768" y="2472"/>
              <a:ext cx="1" cy="432"/>
            </a:xfrm>
            <a:prstGeom prst="bentConnector3">
              <a:avLst>
                <a:gd name="adj1" fmla="val -14400005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509" name="AutoShape 59"/>
            <p:cNvCxnSpPr>
              <a:cxnSpLocks noChangeShapeType="1"/>
              <a:stCxn id="104492" idx="1"/>
              <a:endCxn id="104454" idx="3"/>
            </p:cNvCxnSpPr>
            <p:nvPr/>
          </p:nvCxnSpPr>
          <p:spPr bwMode="auto">
            <a:xfrm rot="10800000" flipV="1">
              <a:off x="3288" y="817"/>
              <a:ext cx="1464" cy="11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510" name="AutoShape 60"/>
            <p:cNvCxnSpPr>
              <a:cxnSpLocks noChangeShapeType="1"/>
              <a:stCxn id="104492" idx="1"/>
              <a:endCxn id="104484" idx="3"/>
            </p:cNvCxnSpPr>
            <p:nvPr/>
          </p:nvCxnSpPr>
          <p:spPr bwMode="auto">
            <a:xfrm rot="10800000" flipV="1">
              <a:off x="4272" y="817"/>
              <a:ext cx="480" cy="251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4511" name="Rectangle 61"/>
            <p:cNvSpPr>
              <a:spLocks noChangeArrowheads="1"/>
            </p:cNvSpPr>
            <p:nvPr/>
          </p:nvSpPr>
          <p:spPr bwMode="auto">
            <a:xfrm>
              <a:off x="2808" y="1825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account-id</a:t>
              </a:r>
            </a:p>
          </p:txBody>
        </p:sp>
        <p:sp>
          <p:nvSpPr>
            <p:cNvPr id="104512" name="Rectangle 62"/>
            <p:cNvSpPr>
              <a:spLocks noChangeArrowheads="1"/>
            </p:cNvSpPr>
            <p:nvPr/>
          </p:nvSpPr>
          <p:spPr bwMode="auto">
            <a:xfrm>
              <a:off x="2808" y="1969"/>
              <a:ext cx="504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date</a:t>
              </a:r>
            </a:p>
          </p:txBody>
        </p:sp>
        <p:sp>
          <p:nvSpPr>
            <p:cNvPr id="104513" name="Rectangle 63"/>
            <p:cNvSpPr>
              <a:spLocks noChangeArrowheads="1"/>
            </p:cNvSpPr>
            <p:nvPr/>
          </p:nvSpPr>
          <p:spPr bwMode="auto">
            <a:xfrm>
              <a:off x="2808" y="2113"/>
              <a:ext cx="504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type</a:t>
              </a:r>
            </a:p>
          </p:txBody>
        </p:sp>
        <p:sp>
          <p:nvSpPr>
            <p:cNvPr id="104514" name="Rectangle 64"/>
            <p:cNvSpPr>
              <a:spLocks noChangeArrowheads="1"/>
            </p:cNvSpPr>
            <p:nvPr/>
          </p:nvSpPr>
          <p:spPr bwMode="auto">
            <a:xfrm>
              <a:off x="2808" y="2257"/>
              <a:ext cx="504" cy="14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operation</a:t>
              </a:r>
            </a:p>
          </p:txBody>
        </p:sp>
        <p:sp>
          <p:nvSpPr>
            <p:cNvPr id="104515" name="Text Box 65"/>
            <p:cNvSpPr txBox="1">
              <a:spLocks noChangeArrowheads="1"/>
            </p:cNvSpPr>
            <p:nvPr/>
          </p:nvSpPr>
          <p:spPr bwMode="auto">
            <a:xfrm>
              <a:off x="2736" y="1536"/>
              <a:ext cx="67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Times New Roman" pitchFamily="18" charset="0"/>
                  <a:ea typeface="SimSun" pitchFamily="2" charset="-122"/>
                </a:rPr>
                <a:t>Transaction</a:t>
              </a:r>
            </a:p>
          </p:txBody>
        </p:sp>
        <p:sp>
          <p:nvSpPr>
            <p:cNvPr id="104516" name="Rectangle 66"/>
            <p:cNvSpPr>
              <a:spLocks noChangeArrowheads="1"/>
            </p:cNvSpPr>
            <p:nvPr/>
          </p:nvSpPr>
          <p:spPr bwMode="auto">
            <a:xfrm>
              <a:off x="2808" y="1680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 u="sng">
                  <a:latin typeface="Times New Roman" pitchFamily="18" charset="0"/>
                  <a:ea typeface="SimSun" pitchFamily="2" charset="-122"/>
                </a:rPr>
                <a:t>trans-id</a:t>
              </a:r>
            </a:p>
          </p:txBody>
        </p:sp>
        <p:sp>
          <p:nvSpPr>
            <p:cNvPr id="104517" name="Rectangle 67"/>
            <p:cNvSpPr>
              <a:spLocks noChangeArrowheads="1"/>
            </p:cNvSpPr>
            <p:nvPr/>
          </p:nvSpPr>
          <p:spPr bwMode="auto">
            <a:xfrm>
              <a:off x="2808" y="2400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amount</a:t>
              </a:r>
            </a:p>
          </p:txBody>
        </p:sp>
        <p:sp>
          <p:nvSpPr>
            <p:cNvPr id="104518" name="Rectangle 68"/>
            <p:cNvSpPr>
              <a:spLocks noChangeArrowheads="1"/>
            </p:cNvSpPr>
            <p:nvPr/>
          </p:nvSpPr>
          <p:spPr bwMode="auto">
            <a:xfrm>
              <a:off x="2808" y="2544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balance</a:t>
              </a:r>
            </a:p>
          </p:txBody>
        </p:sp>
        <p:sp>
          <p:nvSpPr>
            <p:cNvPr id="104519" name="Rectangle 69"/>
            <p:cNvSpPr>
              <a:spLocks noChangeArrowheads="1"/>
            </p:cNvSpPr>
            <p:nvPr/>
          </p:nvSpPr>
          <p:spPr bwMode="auto">
            <a:xfrm>
              <a:off x="2808" y="2688"/>
              <a:ext cx="504" cy="14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27432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latin typeface="Times New Roman" pitchFamily="18" charset="0"/>
                  <a:ea typeface="SimSun" pitchFamily="2" charset="-122"/>
                </a:rPr>
                <a:t>symbol</a:t>
              </a:r>
            </a:p>
          </p:txBody>
        </p:sp>
        <p:cxnSp>
          <p:nvCxnSpPr>
            <p:cNvPr id="104520" name="AutoShape 70"/>
            <p:cNvCxnSpPr>
              <a:cxnSpLocks noChangeShapeType="1"/>
              <a:stCxn id="104458" idx="1"/>
              <a:endCxn id="104511" idx="1"/>
            </p:cNvCxnSpPr>
            <p:nvPr/>
          </p:nvCxnSpPr>
          <p:spPr bwMode="auto">
            <a:xfrm rot="10800000" flipH="1" flipV="1">
              <a:off x="2784" y="792"/>
              <a:ext cx="24" cy="1105"/>
            </a:xfrm>
            <a:prstGeom prst="bentConnector3">
              <a:avLst>
                <a:gd name="adj1" fmla="val -60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4521" name="AutoShape 71"/>
            <p:cNvSpPr>
              <a:spLocks noChangeArrowheads="1"/>
            </p:cNvSpPr>
            <p:nvPr/>
          </p:nvSpPr>
          <p:spPr bwMode="auto">
            <a:xfrm>
              <a:off x="1440" y="1248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ahoma" pitchFamily="34" charset="0"/>
                <a:ea typeface="SimSun" pitchFamily="2" charset="-122"/>
              </a:endParaRPr>
            </a:p>
          </p:txBody>
        </p:sp>
      </p:grpSp>
      <p:sp>
        <p:nvSpPr>
          <p:cNvPr id="104452" name="Text Box 72"/>
          <p:cNvSpPr txBox="1">
            <a:spLocks noChangeArrowheads="1"/>
          </p:cNvSpPr>
          <p:nvPr/>
        </p:nvSpPr>
        <p:spPr bwMode="auto">
          <a:xfrm>
            <a:off x="1117600" y="5943601"/>
            <a:ext cx="9855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990000"/>
                </a:solidFill>
                <a:ea typeface="SimSun" pitchFamily="2" charset="-122"/>
              </a:rPr>
              <a:t>How to make decisions to loan applications?</a:t>
            </a:r>
          </a:p>
        </p:txBody>
      </p:sp>
    </p:spTree>
    <p:extLst>
      <p:ext uri="{BB962C8B-B14F-4D97-AF65-F5344CB8AC3E}">
        <p14:creationId xmlns:p14="http://schemas.microsoft.com/office/powerpoint/2010/main" val="1058267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12192000" cy="685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CrossMine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: An Effective Multi-relational Classifier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91662" y="1219200"/>
            <a:ext cx="10691446" cy="4876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800" dirty="0" smtClean="0">
                <a:ea typeface="SimSun" pitchFamily="2" charset="-122"/>
              </a:rPr>
              <a:t>Methodology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800" dirty="0" smtClean="0">
                <a:ea typeface="SimSun" pitchFamily="2" charset="-122"/>
              </a:rPr>
              <a:t>Tuple-ID propagation: an efficient and flexible method for virtually joining relations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800" dirty="0" smtClean="0">
                <a:ea typeface="SimSun" pitchFamily="2" charset="-122"/>
              </a:rPr>
              <a:t>Confine the rule search process in promising directions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800" dirty="0" smtClean="0">
                <a:ea typeface="SimSun" pitchFamily="2" charset="-122"/>
              </a:rPr>
              <a:t>Look-one-ahead: a more powerful search strategy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800" dirty="0" smtClean="0">
                <a:ea typeface="SimSun" pitchFamily="2" charset="-122"/>
              </a:rPr>
              <a:t>Negative tuple sampling: improve efficiency while maintaining accuracy</a:t>
            </a:r>
          </a:p>
        </p:txBody>
      </p:sp>
    </p:spTree>
    <p:extLst>
      <p:ext uri="{BB962C8B-B14F-4D97-AF65-F5344CB8AC3E}">
        <p14:creationId xmlns:p14="http://schemas.microsoft.com/office/powerpoint/2010/main" val="12217689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Tuple ID Propagation</a:t>
            </a:r>
          </a:p>
        </p:txBody>
      </p:sp>
      <p:graphicFrame>
        <p:nvGraphicFramePr>
          <p:cNvPr id="1252355" name="Group 3"/>
          <p:cNvGraphicFramePr>
            <a:graphicFrameLocks noGrp="1"/>
          </p:cNvGraphicFramePr>
          <p:nvPr/>
        </p:nvGraphicFramePr>
        <p:xfrm>
          <a:off x="2641600" y="1428750"/>
          <a:ext cx="6096000" cy="1365250"/>
        </p:xfrm>
        <a:graphic>
          <a:graphicData uri="http://schemas.openxmlformats.org/drawingml/2006/table">
            <a:tbl>
              <a:tblPr/>
              <a:tblGrid>
                <a:gridCol w="1117600"/>
                <a:gridCol w="1727200"/>
                <a:gridCol w="1016000"/>
                <a:gridCol w="1117600"/>
                <a:gridCol w="1117600"/>
              </a:tblGrid>
              <a:tr h="273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Loan ID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Account ID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Amount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Duration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Decision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Yes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108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24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36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2393" name="Rectangle 41"/>
          <p:cNvSpPr>
            <a:spLocks noChangeArrowheads="1"/>
          </p:cNvSpPr>
          <p:nvPr/>
        </p:nvSpPr>
        <p:spPr bwMode="auto">
          <a:xfrm>
            <a:off x="8026400" y="4127500"/>
            <a:ext cx="9144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0</a:t>
            </a:r>
            <a:r>
              <a:rPr lang="en-US" altLang="zh-CN" sz="1000">
                <a:solidFill>
                  <a:srgbClr val="FF0000"/>
                </a:solidFill>
                <a:latin typeface="Tahoma" pitchFamily="34" charset="0"/>
                <a:ea typeface="SimSun" pitchFamily="2" charset="-122"/>
              </a:rPr>
              <a:t>+</a:t>
            </a:r>
            <a:r>
              <a:rPr lang="en-US" altLang="zh-CN" sz="1000">
                <a:latin typeface="Tahoma" pitchFamily="34" charset="0"/>
                <a:ea typeface="SimSun" pitchFamily="2" charset="-122"/>
              </a:rPr>
              <a:t>, 0</a:t>
            </a:r>
            <a:r>
              <a:rPr lang="en-US" altLang="zh-CN" sz="1000">
                <a:solidFill>
                  <a:srgbClr val="000066"/>
                </a:solidFill>
                <a:latin typeface="Tahoma" pitchFamily="34" charset="0"/>
                <a:ea typeface="SimSun" pitchFamily="2" charset="-122"/>
              </a:rPr>
              <a:t>–</a:t>
            </a:r>
          </a:p>
        </p:txBody>
      </p:sp>
      <p:sp>
        <p:nvSpPr>
          <p:cNvPr id="1252394" name="Rectangle 42"/>
          <p:cNvSpPr>
            <a:spLocks noChangeArrowheads="1"/>
          </p:cNvSpPr>
          <p:nvPr/>
        </p:nvSpPr>
        <p:spPr bwMode="auto">
          <a:xfrm>
            <a:off x="8026400" y="3854450"/>
            <a:ext cx="9144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0</a:t>
            </a:r>
            <a:r>
              <a:rPr lang="en-US" altLang="zh-CN" sz="1000">
                <a:solidFill>
                  <a:srgbClr val="FF0000"/>
                </a:solidFill>
                <a:latin typeface="Tahoma" pitchFamily="34" charset="0"/>
                <a:ea typeface="SimSun" pitchFamily="2" charset="-122"/>
              </a:rPr>
              <a:t>+</a:t>
            </a:r>
            <a:r>
              <a:rPr lang="en-US" altLang="zh-CN" sz="1000">
                <a:latin typeface="Tahoma" pitchFamily="34" charset="0"/>
                <a:ea typeface="SimSun" pitchFamily="2" charset="-122"/>
              </a:rPr>
              <a:t>, 1</a:t>
            </a:r>
            <a:r>
              <a:rPr lang="en-US" altLang="zh-CN" sz="1000">
                <a:solidFill>
                  <a:srgbClr val="000066"/>
                </a:solidFill>
                <a:latin typeface="Tahoma" pitchFamily="34" charset="0"/>
                <a:ea typeface="SimSun" pitchFamily="2" charset="-122"/>
              </a:rPr>
              <a:t>–</a:t>
            </a:r>
          </a:p>
        </p:txBody>
      </p:sp>
      <p:sp>
        <p:nvSpPr>
          <p:cNvPr id="1252395" name="Rectangle 43"/>
          <p:cNvSpPr>
            <a:spLocks noChangeArrowheads="1"/>
          </p:cNvSpPr>
          <p:nvPr/>
        </p:nvSpPr>
        <p:spPr bwMode="auto">
          <a:xfrm>
            <a:off x="8026400" y="3581400"/>
            <a:ext cx="9144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0</a:t>
            </a:r>
            <a:r>
              <a:rPr lang="en-US" altLang="zh-CN" sz="1000">
                <a:solidFill>
                  <a:srgbClr val="FF0000"/>
                </a:solidFill>
                <a:latin typeface="Tahoma" pitchFamily="34" charset="0"/>
                <a:ea typeface="SimSun" pitchFamily="2" charset="-122"/>
              </a:rPr>
              <a:t>+</a:t>
            </a:r>
            <a:r>
              <a:rPr lang="en-US" altLang="zh-CN" sz="1000">
                <a:latin typeface="Tahoma" pitchFamily="34" charset="0"/>
                <a:ea typeface="SimSun" pitchFamily="2" charset="-122"/>
              </a:rPr>
              <a:t>, 1</a:t>
            </a:r>
            <a:r>
              <a:rPr lang="en-US" altLang="zh-CN" sz="1000">
                <a:solidFill>
                  <a:srgbClr val="000066"/>
                </a:solidFill>
                <a:latin typeface="Tahoma" pitchFamily="34" charset="0"/>
                <a:ea typeface="SimSun" pitchFamily="2" charset="-122"/>
              </a:rPr>
              <a:t>–</a:t>
            </a:r>
            <a:r>
              <a:rPr lang="en-US" altLang="zh-CN" sz="1000">
                <a:latin typeface="Tahoma" pitchFamily="34" charset="0"/>
                <a:ea typeface="SimSun" pitchFamily="2" charset="-122"/>
              </a:rPr>
              <a:t> </a:t>
            </a:r>
          </a:p>
        </p:txBody>
      </p:sp>
      <p:sp>
        <p:nvSpPr>
          <p:cNvPr id="1252396" name="Rectangle 44"/>
          <p:cNvSpPr>
            <a:spLocks noChangeArrowheads="1"/>
          </p:cNvSpPr>
          <p:nvPr/>
        </p:nvSpPr>
        <p:spPr bwMode="auto">
          <a:xfrm>
            <a:off x="8026400" y="3308350"/>
            <a:ext cx="9144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2</a:t>
            </a:r>
            <a:r>
              <a:rPr lang="en-US" altLang="zh-CN" sz="1000">
                <a:solidFill>
                  <a:srgbClr val="FF0000"/>
                </a:solidFill>
                <a:latin typeface="Tahoma" pitchFamily="34" charset="0"/>
                <a:ea typeface="SimSun" pitchFamily="2" charset="-122"/>
              </a:rPr>
              <a:t>+</a:t>
            </a:r>
            <a:r>
              <a:rPr lang="en-US" altLang="zh-CN" sz="1000">
                <a:latin typeface="Tahoma" pitchFamily="34" charset="0"/>
                <a:ea typeface="SimSun" pitchFamily="2" charset="-122"/>
              </a:rPr>
              <a:t>, 0</a:t>
            </a:r>
            <a:r>
              <a:rPr lang="en-US" altLang="zh-CN" sz="1000">
                <a:solidFill>
                  <a:srgbClr val="000066"/>
                </a:solidFill>
                <a:latin typeface="Tahoma" pitchFamily="34" charset="0"/>
                <a:ea typeface="SimSun" pitchFamily="2" charset="-122"/>
              </a:rPr>
              <a:t>–</a:t>
            </a:r>
            <a:r>
              <a:rPr lang="en-US" altLang="zh-CN" sz="1000">
                <a:latin typeface="Tahoma" pitchFamily="34" charset="0"/>
                <a:ea typeface="SimSun" pitchFamily="2" charset="-122"/>
              </a:rPr>
              <a:t> </a:t>
            </a:r>
          </a:p>
        </p:txBody>
      </p:sp>
      <p:sp>
        <p:nvSpPr>
          <p:cNvPr id="106541" name="Rectangle 45"/>
          <p:cNvSpPr>
            <a:spLocks noChangeArrowheads="1"/>
          </p:cNvSpPr>
          <p:nvPr/>
        </p:nvSpPr>
        <p:spPr bwMode="auto">
          <a:xfrm>
            <a:off x="8026400" y="3035300"/>
            <a:ext cx="9144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Labels</a:t>
            </a:r>
          </a:p>
        </p:txBody>
      </p:sp>
      <p:sp>
        <p:nvSpPr>
          <p:cNvPr id="1252398" name="Rectangle 46"/>
          <p:cNvSpPr>
            <a:spLocks noChangeArrowheads="1"/>
          </p:cNvSpPr>
          <p:nvPr/>
        </p:nvSpPr>
        <p:spPr bwMode="auto">
          <a:xfrm>
            <a:off x="6400800" y="3308350"/>
            <a:ext cx="162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1, 2</a:t>
            </a:r>
          </a:p>
        </p:txBody>
      </p:sp>
      <p:sp>
        <p:nvSpPr>
          <p:cNvPr id="106543" name="Rectangle 47"/>
          <p:cNvSpPr>
            <a:spLocks noChangeArrowheads="1"/>
          </p:cNvSpPr>
          <p:nvPr/>
        </p:nvSpPr>
        <p:spPr bwMode="auto">
          <a:xfrm>
            <a:off x="5181600" y="330835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02/27/93</a:t>
            </a:r>
          </a:p>
        </p:txBody>
      </p:sp>
      <p:sp>
        <p:nvSpPr>
          <p:cNvPr id="106544" name="Rectangle 48"/>
          <p:cNvSpPr>
            <a:spLocks noChangeArrowheads="1"/>
          </p:cNvSpPr>
          <p:nvPr/>
        </p:nvSpPr>
        <p:spPr bwMode="auto">
          <a:xfrm>
            <a:off x="3962400" y="330835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monthly</a:t>
            </a:r>
          </a:p>
        </p:txBody>
      </p:sp>
      <p:sp>
        <p:nvSpPr>
          <p:cNvPr id="106545" name="Rectangle 49"/>
          <p:cNvSpPr>
            <a:spLocks noChangeArrowheads="1"/>
          </p:cNvSpPr>
          <p:nvPr/>
        </p:nvSpPr>
        <p:spPr bwMode="auto">
          <a:xfrm>
            <a:off x="2641600" y="3308350"/>
            <a:ext cx="1320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124</a:t>
            </a:r>
          </a:p>
        </p:txBody>
      </p:sp>
      <p:sp>
        <p:nvSpPr>
          <p:cNvPr id="1252402" name="Rectangle 50"/>
          <p:cNvSpPr>
            <a:spLocks noChangeArrowheads="1"/>
          </p:cNvSpPr>
          <p:nvPr/>
        </p:nvSpPr>
        <p:spPr bwMode="auto">
          <a:xfrm>
            <a:off x="6400800" y="4127500"/>
            <a:ext cx="162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Null</a:t>
            </a:r>
          </a:p>
        </p:txBody>
      </p:sp>
      <p:sp>
        <p:nvSpPr>
          <p:cNvPr id="106547" name="Rectangle 51"/>
          <p:cNvSpPr>
            <a:spLocks noChangeArrowheads="1"/>
          </p:cNvSpPr>
          <p:nvPr/>
        </p:nvSpPr>
        <p:spPr bwMode="auto">
          <a:xfrm>
            <a:off x="5181600" y="412750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01/01/97</a:t>
            </a:r>
          </a:p>
        </p:txBody>
      </p:sp>
      <p:sp>
        <p:nvSpPr>
          <p:cNvPr id="106548" name="Rectangle 52"/>
          <p:cNvSpPr>
            <a:spLocks noChangeArrowheads="1"/>
          </p:cNvSpPr>
          <p:nvPr/>
        </p:nvSpPr>
        <p:spPr bwMode="auto">
          <a:xfrm>
            <a:off x="3962400" y="412750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weekly</a:t>
            </a:r>
          </a:p>
        </p:txBody>
      </p:sp>
      <p:sp>
        <p:nvSpPr>
          <p:cNvPr id="106549" name="Rectangle 53"/>
          <p:cNvSpPr>
            <a:spLocks noChangeArrowheads="1"/>
          </p:cNvSpPr>
          <p:nvPr/>
        </p:nvSpPr>
        <p:spPr bwMode="auto">
          <a:xfrm>
            <a:off x="2641600" y="4127500"/>
            <a:ext cx="1320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67</a:t>
            </a:r>
          </a:p>
        </p:txBody>
      </p:sp>
      <p:sp>
        <p:nvSpPr>
          <p:cNvPr id="1252406" name="Rectangle 54"/>
          <p:cNvSpPr>
            <a:spLocks noChangeArrowheads="1"/>
          </p:cNvSpPr>
          <p:nvPr/>
        </p:nvSpPr>
        <p:spPr bwMode="auto">
          <a:xfrm>
            <a:off x="6400800" y="3854450"/>
            <a:ext cx="162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4</a:t>
            </a:r>
          </a:p>
        </p:txBody>
      </p:sp>
      <p:sp>
        <p:nvSpPr>
          <p:cNvPr id="106551" name="Rectangle 55"/>
          <p:cNvSpPr>
            <a:spLocks noChangeArrowheads="1"/>
          </p:cNvSpPr>
          <p:nvPr/>
        </p:nvSpPr>
        <p:spPr bwMode="auto">
          <a:xfrm>
            <a:off x="5181600" y="385445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12/09/96</a:t>
            </a:r>
          </a:p>
        </p:txBody>
      </p:sp>
      <p:sp>
        <p:nvSpPr>
          <p:cNvPr id="106552" name="Rectangle 56"/>
          <p:cNvSpPr>
            <a:spLocks noChangeArrowheads="1"/>
          </p:cNvSpPr>
          <p:nvPr/>
        </p:nvSpPr>
        <p:spPr bwMode="auto">
          <a:xfrm>
            <a:off x="3962400" y="385445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monthly</a:t>
            </a:r>
          </a:p>
        </p:txBody>
      </p:sp>
      <p:sp>
        <p:nvSpPr>
          <p:cNvPr id="106553" name="Rectangle 57"/>
          <p:cNvSpPr>
            <a:spLocks noChangeArrowheads="1"/>
          </p:cNvSpPr>
          <p:nvPr/>
        </p:nvSpPr>
        <p:spPr bwMode="auto">
          <a:xfrm>
            <a:off x="2641600" y="3854450"/>
            <a:ext cx="1320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45</a:t>
            </a:r>
          </a:p>
        </p:txBody>
      </p:sp>
      <p:sp>
        <p:nvSpPr>
          <p:cNvPr id="1252410" name="Rectangle 58"/>
          <p:cNvSpPr>
            <a:spLocks noChangeArrowheads="1"/>
          </p:cNvSpPr>
          <p:nvPr/>
        </p:nvSpPr>
        <p:spPr bwMode="auto">
          <a:xfrm>
            <a:off x="6400800" y="3581400"/>
            <a:ext cx="162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3</a:t>
            </a:r>
          </a:p>
        </p:txBody>
      </p:sp>
      <p:sp>
        <p:nvSpPr>
          <p:cNvPr id="106555" name="Rectangle 59"/>
          <p:cNvSpPr>
            <a:spLocks noChangeArrowheads="1"/>
          </p:cNvSpPr>
          <p:nvPr/>
        </p:nvSpPr>
        <p:spPr bwMode="auto">
          <a:xfrm>
            <a:off x="5181600" y="358140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09/23/97</a:t>
            </a:r>
          </a:p>
        </p:txBody>
      </p:sp>
      <p:sp>
        <p:nvSpPr>
          <p:cNvPr id="106556" name="Rectangle 60"/>
          <p:cNvSpPr>
            <a:spLocks noChangeArrowheads="1"/>
          </p:cNvSpPr>
          <p:nvPr/>
        </p:nvSpPr>
        <p:spPr bwMode="auto">
          <a:xfrm>
            <a:off x="3962400" y="358140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weekly</a:t>
            </a:r>
          </a:p>
        </p:txBody>
      </p:sp>
      <p:sp>
        <p:nvSpPr>
          <p:cNvPr id="106557" name="Rectangle 61"/>
          <p:cNvSpPr>
            <a:spLocks noChangeArrowheads="1"/>
          </p:cNvSpPr>
          <p:nvPr/>
        </p:nvSpPr>
        <p:spPr bwMode="auto">
          <a:xfrm>
            <a:off x="2641600" y="3581400"/>
            <a:ext cx="1320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108</a:t>
            </a:r>
          </a:p>
        </p:txBody>
      </p:sp>
      <p:sp>
        <p:nvSpPr>
          <p:cNvPr id="106558" name="Rectangle 62"/>
          <p:cNvSpPr>
            <a:spLocks noChangeArrowheads="1"/>
          </p:cNvSpPr>
          <p:nvPr/>
        </p:nvSpPr>
        <p:spPr bwMode="auto">
          <a:xfrm>
            <a:off x="6400800" y="3035300"/>
            <a:ext cx="16256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Propagated ID</a:t>
            </a:r>
          </a:p>
        </p:txBody>
      </p:sp>
      <p:sp>
        <p:nvSpPr>
          <p:cNvPr id="106559" name="Rectangle 63"/>
          <p:cNvSpPr>
            <a:spLocks noChangeArrowheads="1"/>
          </p:cNvSpPr>
          <p:nvPr/>
        </p:nvSpPr>
        <p:spPr bwMode="auto">
          <a:xfrm>
            <a:off x="5181600" y="303530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Open date</a:t>
            </a:r>
          </a:p>
        </p:txBody>
      </p:sp>
      <p:sp>
        <p:nvSpPr>
          <p:cNvPr id="106560" name="Rectangle 64"/>
          <p:cNvSpPr>
            <a:spLocks noChangeArrowheads="1"/>
          </p:cNvSpPr>
          <p:nvPr/>
        </p:nvSpPr>
        <p:spPr bwMode="auto">
          <a:xfrm>
            <a:off x="3962400" y="3035300"/>
            <a:ext cx="1219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Frequency</a:t>
            </a:r>
          </a:p>
        </p:txBody>
      </p:sp>
      <p:sp>
        <p:nvSpPr>
          <p:cNvPr id="106561" name="Rectangle 65"/>
          <p:cNvSpPr>
            <a:spLocks noChangeArrowheads="1"/>
          </p:cNvSpPr>
          <p:nvPr/>
        </p:nvSpPr>
        <p:spPr bwMode="auto">
          <a:xfrm>
            <a:off x="2641600" y="3035300"/>
            <a:ext cx="13208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1000">
                <a:latin typeface="Tahoma" pitchFamily="34" charset="0"/>
                <a:ea typeface="SimSun" pitchFamily="2" charset="-122"/>
              </a:rPr>
              <a:t>Account ID</a:t>
            </a:r>
          </a:p>
        </p:txBody>
      </p:sp>
      <p:sp>
        <p:nvSpPr>
          <p:cNvPr id="106562" name="Line 66"/>
          <p:cNvSpPr>
            <a:spLocks noChangeShapeType="1"/>
          </p:cNvSpPr>
          <p:nvPr/>
        </p:nvSpPr>
        <p:spPr bwMode="auto">
          <a:xfrm>
            <a:off x="2641600" y="3035300"/>
            <a:ext cx="6299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63" name="Line 67"/>
          <p:cNvSpPr>
            <a:spLocks noChangeShapeType="1"/>
          </p:cNvSpPr>
          <p:nvPr/>
        </p:nvSpPr>
        <p:spPr bwMode="auto">
          <a:xfrm>
            <a:off x="2641600" y="3581400"/>
            <a:ext cx="62992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64" name="Line 68"/>
          <p:cNvSpPr>
            <a:spLocks noChangeShapeType="1"/>
          </p:cNvSpPr>
          <p:nvPr/>
        </p:nvSpPr>
        <p:spPr bwMode="auto">
          <a:xfrm>
            <a:off x="2641600" y="3854450"/>
            <a:ext cx="62992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65" name="Line 69"/>
          <p:cNvSpPr>
            <a:spLocks noChangeShapeType="1"/>
          </p:cNvSpPr>
          <p:nvPr/>
        </p:nvSpPr>
        <p:spPr bwMode="auto">
          <a:xfrm>
            <a:off x="2641600" y="4127500"/>
            <a:ext cx="62992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66" name="Line 70"/>
          <p:cNvSpPr>
            <a:spLocks noChangeShapeType="1"/>
          </p:cNvSpPr>
          <p:nvPr/>
        </p:nvSpPr>
        <p:spPr bwMode="auto">
          <a:xfrm>
            <a:off x="2641600" y="4400550"/>
            <a:ext cx="6299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67" name="Line 71"/>
          <p:cNvSpPr>
            <a:spLocks noChangeShapeType="1"/>
          </p:cNvSpPr>
          <p:nvPr/>
        </p:nvSpPr>
        <p:spPr bwMode="auto">
          <a:xfrm>
            <a:off x="2641600" y="3035300"/>
            <a:ext cx="0" cy="136525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68" name="Line 72"/>
          <p:cNvSpPr>
            <a:spLocks noChangeShapeType="1"/>
          </p:cNvSpPr>
          <p:nvPr/>
        </p:nvSpPr>
        <p:spPr bwMode="auto">
          <a:xfrm>
            <a:off x="3962400" y="3035300"/>
            <a:ext cx="0" cy="13652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69" name="Line 73"/>
          <p:cNvSpPr>
            <a:spLocks noChangeShapeType="1"/>
          </p:cNvSpPr>
          <p:nvPr/>
        </p:nvSpPr>
        <p:spPr bwMode="auto">
          <a:xfrm>
            <a:off x="5181600" y="3035300"/>
            <a:ext cx="0" cy="13652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70" name="Line 74"/>
          <p:cNvSpPr>
            <a:spLocks noChangeShapeType="1"/>
          </p:cNvSpPr>
          <p:nvPr/>
        </p:nvSpPr>
        <p:spPr bwMode="auto">
          <a:xfrm>
            <a:off x="6400800" y="3035300"/>
            <a:ext cx="0" cy="13652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71" name="Line 75"/>
          <p:cNvSpPr>
            <a:spLocks noChangeShapeType="1"/>
          </p:cNvSpPr>
          <p:nvPr/>
        </p:nvSpPr>
        <p:spPr bwMode="auto">
          <a:xfrm>
            <a:off x="8940800" y="3035300"/>
            <a:ext cx="0" cy="136525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72" name="Line 76"/>
          <p:cNvSpPr>
            <a:spLocks noChangeShapeType="1"/>
          </p:cNvSpPr>
          <p:nvPr/>
        </p:nvSpPr>
        <p:spPr bwMode="auto">
          <a:xfrm>
            <a:off x="2641600" y="3308350"/>
            <a:ext cx="62992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573" name="Line 77"/>
          <p:cNvSpPr>
            <a:spLocks noChangeShapeType="1"/>
          </p:cNvSpPr>
          <p:nvPr/>
        </p:nvSpPr>
        <p:spPr bwMode="auto">
          <a:xfrm>
            <a:off x="8026400" y="3035300"/>
            <a:ext cx="0" cy="13652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106574" name="Picture 78" descr="abhicbbo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1317625"/>
            <a:ext cx="853017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75" name="Picture 79" descr="abhicbbo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2384425"/>
            <a:ext cx="853017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76" name="Picture 80" descr="abhicbbo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3440114"/>
            <a:ext cx="853017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77" name="Picture 81" descr="abhicbbo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1" y="4506914"/>
            <a:ext cx="853017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78" name="Text Box 82"/>
          <p:cNvSpPr txBox="1">
            <a:spLocks noChangeArrowheads="1"/>
          </p:cNvSpPr>
          <p:nvPr/>
        </p:nvSpPr>
        <p:spPr bwMode="auto">
          <a:xfrm>
            <a:off x="304800" y="21336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itchFamily="34" charset="0"/>
                <a:ea typeface="SimSun" pitchFamily="2" charset="-122"/>
              </a:rPr>
              <a:t>Applicant #1</a:t>
            </a:r>
          </a:p>
        </p:txBody>
      </p:sp>
      <p:sp>
        <p:nvSpPr>
          <p:cNvPr id="106579" name="Text Box 83"/>
          <p:cNvSpPr txBox="1">
            <a:spLocks noChangeArrowheads="1"/>
          </p:cNvSpPr>
          <p:nvPr/>
        </p:nvSpPr>
        <p:spPr bwMode="auto">
          <a:xfrm>
            <a:off x="304800" y="30480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itchFamily="34" charset="0"/>
                <a:ea typeface="SimSun" pitchFamily="2" charset="-122"/>
              </a:rPr>
              <a:t>Applicant #2</a:t>
            </a:r>
          </a:p>
        </p:txBody>
      </p:sp>
      <p:sp>
        <p:nvSpPr>
          <p:cNvPr id="106580" name="Text Box 84"/>
          <p:cNvSpPr txBox="1">
            <a:spLocks noChangeArrowheads="1"/>
          </p:cNvSpPr>
          <p:nvPr/>
        </p:nvSpPr>
        <p:spPr bwMode="auto">
          <a:xfrm>
            <a:off x="304800" y="41148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itchFamily="34" charset="0"/>
                <a:ea typeface="SimSun" pitchFamily="2" charset="-122"/>
              </a:rPr>
              <a:t>Applicant #3</a:t>
            </a:r>
          </a:p>
        </p:txBody>
      </p:sp>
      <p:sp>
        <p:nvSpPr>
          <p:cNvPr id="106581" name="Text Box 85"/>
          <p:cNvSpPr txBox="1">
            <a:spLocks noChangeArrowheads="1"/>
          </p:cNvSpPr>
          <p:nvPr/>
        </p:nvSpPr>
        <p:spPr bwMode="auto">
          <a:xfrm>
            <a:off x="304800" y="5334000"/>
            <a:ext cx="152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itchFamily="34" charset="0"/>
                <a:ea typeface="SimSun" pitchFamily="2" charset="-122"/>
              </a:rPr>
              <a:t>Applicant #4</a:t>
            </a:r>
          </a:p>
        </p:txBody>
      </p:sp>
      <p:cxnSp>
        <p:nvCxnSpPr>
          <p:cNvPr id="106582" name="AutoShape 86"/>
          <p:cNvCxnSpPr>
            <a:cxnSpLocks noChangeShapeType="1"/>
          </p:cNvCxnSpPr>
          <p:nvPr/>
        </p:nvCxnSpPr>
        <p:spPr bwMode="auto">
          <a:xfrm>
            <a:off x="1259418" y="1731963"/>
            <a:ext cx="1382183" cy="10636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83" name="AutoShape 87"/>
          <p:cNvCxnSpPr>
            <a:cxnSpLocks noChangeShapeType="1"/>
          </p:cNvCxnSpPr>
          <p:nvPr/>
        </p:nvCxnSpPr>
        <p:spPr bwMode="auto">
          <a:xfrm flipV="1">
            <a:off x="1259418" y="2111375"/>
            <a:ext cx="1382183" cy="687388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84" name="AutoShape 88"/>
          <p:cNvCxnSpPr>
            <a:cxnSpLocks noChangeShapeType="1"/>
          </p:cNvCxnSpPr>
          <p:nvPr/>
        </p:nvCxnSpPr>
        <p:spPr bwMode="auto">
          <a:xfrm flipV="1">
            <a:off x="1259418" y="2384426"/>
            <a:ext cx="1382183" cy="14700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585" name="AutoShape 89"/>
          <p:cNvCxnSpPr>
            <a:cxnSpLocks noChangeShapeType="1"/>
          </p:cNvCxnSpPr>
          <p:nvPr/>
        </p:nvCxnSpPr>
        <p:spPr bwMode="auto">
          <a:xfrm flipV="1">
            <a:off x="1297517" y="2657475"/>
            <a:ext cx="1344083" cy="226377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2442" name="AutoShape 90"/>
          <p:cNvCxnSpPr>
            <a:cxnSpLocks noChangeShapeType="1"/>
            <a:endCxn id="1252398" idx="0"/>
          </p:cNvCxnSpPr>
          <p:nvPr/>
        </p:nvCxnSpPr>
        <p:spPr bwMode="auto">
          <a:xfrm>
            <a:off x="3759200" y="2111376"/>
            <a:ext cx="3454400" cy="1196975"/>
          </a:xfrm>
          <a:prstGeom prst="curvedConnector2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2443" name="AutoShape 91"/>
          <p:cNvCxnSpPr>
            <a:cxnSpLocks noChangeShapeType="1"/>
            <a:endCxn id="1252406" idx="0"/>
          </p:cNvCxnSpPr>
          <p:nvPr/>
        </p:nvCxnSpPr>
        <p:spPr bwMode="auto">
          <a:xfrm>
            <a:off x="3759200" y="2657476"/>
            <a:ext cx="3454400" cy="1196975"/>
          </a:xfrm>
          <a:prstGeom prst="curvedConnector2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2444" name="AutoShape 92"/>
          <p:cNvCxnSpPr>
            <a:cxnSpLocks noChangeShapeType="1"/>
            <a:endCxn id="1252398" idx="0"/>
          </p:cNvCxnSpPr>
          <p:nvPr/>
        </p:nvCxnSpPr>
        <p:spPr bwMode="auto">
          <a:xfrm>
            <a:off x="3759200" y="1838326"/>
            <a:ext cx="3454400" cy="1470025"/>
          </a:xfrm>
          <a:prstGeom prst="curvedConnector2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2445" name="AutoShape 93"/>
          <p:cNvCxnSpPr>
            <a:cxnSpLocks noChangeShapeType="1"/>
            <a:endCxn id="1252410" idx="0"/>
          </p:cNvCxnSpPr>
          <p:nvPr/>
        </p:nvCxnSpPr>
        <p:spPr bwMode="auto">
          <a:xfrm>
            <a:off x="3759200" y="2384426"/>
            <a:ext cx="3454400" cy="1196975"/>
          </a:xfrm>
          <a:prstGeom prst="curvedConnector2">
            <a:avLst/>
          </a:prstGeom>
          <a:noFill/>
          <a:ln w="9525">
            <a:solidFill>
              <a:srgbClr val="0000FF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590" name="Rectangle 94"/>
          <p:cNvSpPr>
            <a:spLocks noChangeArrowheads="1"/>
          </p:cNvSpPr>
          <p:nvPr/>
        </p:nvSpPr>
        <p:spPr bwMode="auto">
          <a:xfrm>
            <a:off x="1422400" y="5715000"/>
            <a:ext cx="10261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CN" sz="2000">
                <a:ea typeface="SimSun" pitchFamily="2" charset="-122"/>
              </a:rPr>
              <a:t>Propagate tuple IDs of target relation to non-target relations</a:t>
            </a:r>
          </a:p>
          <a:p>
            <a:pPr eaLnBrk="1" hangingPunct="1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CN" sz="2000">
                <a:ea typeface="SimSun" pitchFamily="2" charset="-122"/>
              </a:rPr>
              <a:t>Virtually join relations to avoid the high cost of physical joins</a:t>
            </a:r>
          </a:p>
        </p:txBody>
      </p:sp>
      <p:sp>
        <p:nvSpPr>
          <p:cNvPr id="1252447" name="Text Box 95"/>
          <p:cNvSpPr txBox="1">
            <a:spLocks noChangeArrowheads="1"/>
          </p:cNvSpPr>
          <p:nvPr/>
        </p:nvSpPr>
        <p:spPr bwMode="auto">
          <a:xfrm>
            <a:off x="2641600" y="4419601"/>
            <a:ext cx="62992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ea typeface="SimSun" pitchFamily="2" charset="-122"/>
              </a:rPr>
              <a:t>Possible predicates: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1800">
                <a:ea typeface="SimSun" pitchFamily="2" charset="-122"/>
              </a:rPr>
              <a:t>Frequency=‘monthly’: 2 </a:t>
            </a:r>
            <a:r>
              <a:rPr lang="en-US" altLang="zh-CN" sz="1800">
                <a:solidFill>
                  <a:srgbClr val="FF0000"/>
                </a:solidFill>
                <a:ea typeface="SimSun" pitchFamily="2" charset="-122"/>
              </a:rPr>
              <a:t>+</a:t>
            </a:r>
            <a:r>
              <a:rPr lang="en-US" altLang="zh-CN" sz="1800">
                <a:ea typeface="SimSun" pitchFamily="2" charset="-122"/>
              </a:rPr>
              <a:t>, 1 </a:t>
            </a:r>
            <a:r>
              <a:rPr lang="en-US" altLang="zh-CN" sz="1800">
                <a:solidFill>
                  <a:srgbClr val="000066"/>
                </a:solidFill>
                <a:ea typeface="SimSun" pitchFamily="2" charset="-122"/>
              </a:rPr>
              <a:t>–</a:t>
            </a:r>
            <a:endParaRPr lang="en-US" altLang="zh-CN" sz="1800">
              <a:ea typeface="SimSun" pitchFamily="2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1800">
                <a:ea typeface="SimSun" pitchFamily="2" charset="-122"/>
              </a:rPr>
              <a:t>Open date &lt; 01/01/95: 2 </a:t>
            </a:r>
            <a:r>
              <a:rPr lang="en-US" altLang="zh-CN" sz="1800">
                <a:solidFill>
                  <a:srgbClr val="FF0000"/>
                </a:solidFill>
                <a:ea typeface="SimSun" pitchFamily="2" charset="-122"/>
              </a:rPr>
              <a:t>+</a:t>
            </a:r>
            <a:r>
              <a:rPr lang="en-US" altLang="zh-CN" sz="1800">
                <a:ea typeface="SimSun" pitchFamily="2" charset="-122"/>
              </a:rPr>
              <a:t>, 0 </a:t>
            </a:r>
            <a:r>
              <a:rPr lang="en-US" altLang="zh-CN" sz="1800">
                <a:solidFill>
                  <a:srgbClr val="000066"/>
                </a:solidFill>
                <a:ea typeface="SimSun" pitchFamily="2" charset="-122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969004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5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25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25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25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52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5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5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5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5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5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5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5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393" grpId="0"/>
      <p:bldP spid="1252394" grpId="0"/>
      <p:bldP spid="1252395" grpId="0"/>
      <p:bldP spid="1252396" grpId="0"/>
      <p:bldP spid="1252398" grpId="0"/>
      <p:bldP spid="1252402" grpId="0"/>
      <p:bldP spid="1252406" grpId="0"/>
      <p:bldP spid="1252410" grpId="0"/>
      <p:bldP spid="12524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Tuple ID Propagation (Idea Outlined)</a:t>
            </a:r>
          </a:p>
        </p:txBody>
      </p:sp>
      <p:graphicFrame>
        <p:nvGraphicFramePr>
          <p:cNvPr id="60313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87169"/>
              </p:ext>
            </p:extLst>
          </p:nvPr>
        </p:nvGraphicFramePr>
        <p:xfrm>
          <a:off x="711200" y="4642337"/>
          <a:ext cx="2946400" cy="1279548"/>
        </p:xfrm>
        <a:graphic>
          <a:graphicData uri="http://schemas.openxmlformats.org/drawingml/2006/table">
            <a:tbl>
              <a:tblPr/>
              <a:tblGrid>
                <a:gridCol w="2438400"/>
                <a:gridCol w="508000"/>
              </a:tblGrid>
              <a:tr h="213254">
                <a:tc rowSpan="6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SimSun" pitchFamily="2" charset="-122"/>
                        </a:rPr>
                        <a:t>Target Relation</a:t>
                      </a:r>
                    </a:p>
                  </a:txBody>
                  <a:tcPr marL="121920" marR="121920"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3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3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3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3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3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157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58970"/>
              </p:ext>
            </p:extLst>
          </p:nvPr>
        </p:nvGraphicFramePr>
        <p:xfrm>
          <a:off x="5435600" y="4648199"/>
          <a:ext cx="1828800" cy="856367"/>
        </p:xfrm>
        <a:graphic>
          <a:graphicData uri="http://schemas.openxmlformats.org/drawingml/2006/table">
            <a:tbl>
              <a:tblPr/>
              <a:tblGrid>
                <a:gridCol w="1320800"/>
                <a:gridCol w="508000"/>
              </a:tblGrid>
              <a:tr h="0">
                <a:tc row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SimSun" pitchFamily="2" charset="-122"/>
                        </a:rPr>
                        <a:t>R</a:t>
                      </a:r>
                      <a:r>
                        <a:rPr kumimoji="0" lang="en-US" altLang="zh-CN" sz="26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SimSun" pitchFamily="2" charset="-122"/>
                        </a:rPr>
                        <a:t>1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14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14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14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171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6228"/>
              </p:ext>
            </p:extLst>
          </p:nvPr>
        </p:nvGraphicFramePr>
        <p:xfrm>
          <a:off x="9245600" y="4575659"/>
          <a:ext cx="1930400" cy="857252"/>
        </p:xfrm>
        <a:graphic>
          <a:graphicData uri="http://schemas.openxmlformats.org/drawingml/2006/table">
            <a:tbl>
              <a:tblPr/>
              <a:tblGrid>
                <a:gridCol w="1422400"/>
                <a:gridCol w="508000"/>
              </a:tblGrid>
              <a:tr h="214313">
                <a:tc row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SimSun" pitchFamily="2" charset="-122"/>
                        </a:rPr>
                        <a:t>R</a:t>
                      </a:r>
                      <a:r>
                        <a:rPr kumimoji="0" lang="en-US" altLang="zh-CN" sz="2600" b="1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SimSun" pitchFamily="2" charset="-122"/>
                        </a:rPr>
                        <a:t>2</a:t>
                      </a:r>
                      <a:endParaRPr kumimoji="0" lang="en-US" altLang="zh-CN" sz="2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14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14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14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185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15499"/>
              </p:ext>
            </p:extLst>
          </p:nvPr>
        </p:nvGraphicFramePr>
        <p:xfrm>
          <a:off x="7416800" y="5861537"/>
          <a:ext cx="1930400" cy="857252"/>
        </p:xfrm>
        <a:graphic>
          <a:graphicData uri="http://schemas.openxmlformats.org/drawingml/2006/table">
            <a:tbl>
              <a:tblPr/>
              <a:tblGrid>
                <a:gridCol w="1422400"/>
                <a:gridCol w="508000"/>
              </a:tblGrid>
              <a:tr h="214313">
                <a:tc row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SimSun" pitchFamily="2" charset="-122"/>
                        </a:rPr>
                        <a:t>R</a:t>
                      </a:r>
                      <a:r>
                        <a:rPr kumimoji="0" lang="en-US" altLang="zh-CN" sz="26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SimSun" pitchFamily="2" charset="-122"/>
                        </a:rPr>
                        <a:t>3</a:t>
                      </a:r>
                      <a:endParaRPr kumimoji="0" lang="en-US" altLang="zh-CN" sz="2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14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14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  <a:tr h="214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4" marB="4575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</a:tr>
            </a:tbl>
          </a:graphicData>
        </a:graphic>
      </p:graphicFrame>
      <p:sp>
        <p:nvSpPr>
          <p:cNvPr id="1253439" name="AutoShape 63"/>
          <p:cNvSpPr>
            <a:spLocks noChangeArrowheads="1"/>
          </p:cNvSpPr>
          <p:nvPr/>
        </p:nvSpPr>
        <p:spPr bwMode="auto">
          <a:xfrm>
            <a:off x="3149600" y="3956537"/>
            <a:ext cx="3962400" cy="685800"/>
          </a:xfrm>
          <a:prstGeom prst="curvedDownArrow">
            <a:avLst>
              <a:gd name="adj1" fmla="val 43694"/>
              <a:gd name="adj2" fmla="val 173333"/>
              <a:gd name="adj3" fmla="val 33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253440" name="AutoShape 64"/>
          <p:cNvSpPr>
            <a:spLocks noChangeArrowheads="1"/>
          </p:cNvSpPr>
          <p:nvPr/>
        </p:nvSpPr>
        <p:spPr bwMode="auto">
          <a:xfrm>
            <a:off x="6400800" y="3880337"/>
            <a:ext cx="4267200" cy="685800"/>
          </a:xfrm>
          <a:prstGeom prst="curvedDownArrow">
            <a:avLst>
              <a:gd name="adj1" fmla="val 39796"/>
              <a:gd name="adj2" fmla="val 165278"/>
              <a:gd name="adj3" fmla="val 33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253441" name="AutoShape 65"/>
          <p:cNvSpPr>
            <a:spLocks noChangeArrowheads="1"/>
          </p:cNvSpPr>
          <p:nvPr/>
        </p:nvSpPr>
        <p:spPr bwMode="auto">
          <a:xfrm rot="5400000">
            <a:off x="7581900" y="4096237"/>
            <a:ext cx="990600" cy="2540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871 h 21600"/>
              <a:gd name="T14" fmla="*/ 20311 w 21600"/>
              <a:gd name="T15" fmla="*/ 728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12" y="0"/>
                </a:lnTo>
                <a:lnTo>
                  <a:pt x="15112" y="4871"/>
                </a:lnTo>
                <a:lnTo>
                  <a:pt x="12427" y="4871"/>
                </a:lnTo>
                <a:cubicBezTo>
                  <a:pt x="5564" y="4871"/>
                  <a:pt x="0" y="8134"/>
                  <a:pt x="0" y="12158"/>
                </a:cubicBezTo>
                <a:lnTo>
                  <a:pt x="0" y="21600"/>
                </a:lnTo>
                <a:lnTo>
                  <a:pt x="2469" y="21600"/>
                </a:lnTo>
                <a:lnTo>
                  <a:pt x="2469" y="12158"/>
                </a:lnTo>
                <a:cubicBezTo>
                  <a:pt x="2469" y="9468"/>
                  <a:pt x="6927" y="7287"/>
                  <a:pt x="12427" y="7287"/>
                </a:cubicBezTo>
                <a:lnTo>
                  <a:pt x="15112" y="7287"/>
                </a:lnTo>
                <a:lnTo>
                  <a:pt x="15112" y="12158"/>
                </a:lnTo>
                <a:lnTo>
                  <a:pt x="21600" y="607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53442" name="Rectangle 66"/>
          <p:cNvSpPr>
            <a:spLocks noGrp="1" noChangeArrowheads="1"/>
          </p:cNvSpPr>
          <p:nvPr>
            <p:ph type="body" idx="4294967295"/>
          </p:nvPr>
        </p:nvSpPr>
        <p:spPr>
          <a:xfrm>
            <a:off x="570523" y="1183326"/>
            <a:ext cx="10464800" cy="3077891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Efficient</a:t>
            </a:r>
          </a:p>
          <a:p>
            <a:pPr lvl="1" eaLnBrk="1" hangingPunct="1"/>
            <a:r>
              <a:rPr lang="en-US" altLang="zh-CN" dirty="0" smtClean="0">
                <a:ea typeface="SimSun" pitchFamily="2" charset="-122"/>
              </a:rPr>
              <a:t>Only propagate the tuple IDs</a:t>
            </a:r>
          </a:p>
          <a:p>
            <a:pPr lvl="1" eaLnBrk="1" hangingPunct="1"/>
            <a:r>
              <a:rPr lang="en-US" altLang="zh-CN" dirty="0" smtClean="0">
                <a:ea typeface="SimSun" pitchFamily="2" charset="-122"/>
              </a:rPr>
              <a:t>Time and space usage is low</a:t>
            </a:r>
          </a:p>
          <a:p>
            <a:pPr eaLnBrk="1" hangingPunct="1"/>
            <a:r>
              <a:rPr lang="en-US" altLang="zh-CN" dirty="0" smtClean="0">
                <a:ea typeface="SimSun" pitchFamily="2" charset="-122"/>
              </a:rPr>
              <a:t>Flexible</a:t>
            </a:r>
          </a:p>
          <a:p>
            <a:pPr lvl="1" eaLnBrk="1" hangingPunct="1"/>
            <a:r>
              <a:rPr lang="en-US" altLang="zh-CN" dirty="0" smtClean="0">
                <a:ea typeface="SimSun" pitchFamily="2" charset="-122"/>
              </a:rPr>
              <a:t>Can propagate IDs among non-target relations</a:t>
            </a:r>
          </a:p>
          <a:p>
            <a:pPr lvl="1" eaLnBrk="1" hangingPunct="1"/>
            <a:r>
              <a:rPr lang="en-US" altLang="zh-CN" dirty="0" smtClean="0">
                <a:ea typeface="SimSun" pitchFamily="2" charset="-122"/>
              </a:rPr>
              <a:t>Many sets of IDs can be kept on one relation, which are propagated from different join paths</a:t>
            </a:r>
          </a:p>
        </p:txBody>
      </p:sp>
    </p:spTree>
    <p:extLst>
      <p:ext uri="{BB962C8B-B14F-4D97-AF65-F5344CB8AC3E}">
        <p14:creationId xmlns:p14="http://schemas.microsoft.com/office/powerpoint/2010/main" val="2948095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0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0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0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25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25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25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3439" grpId="0" animBg="1"/>
      <p:bldP spid="1253440" grpId="0" animBg="1"/>
      <p:bldP spid="1253441" grpId="0" animBg="1"/>
      <p:bldP spid="125344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Rule Generation: Example</a:t>
            </a:r>
          </a:p>
        </p:txBody>
      </p:sp>
      <p:grpSp>
        <p:nvGrpSpPr>
          <p:cNvPr id="108547" name="Group 3"/>
          <p:cNvGrpSpPr>
            <a:grpSpLocks/>
          </p:cNvGrpSpPr>
          <p:nvPr/>
        </p:nvGrpSpPr>
        <p:grpSpPr bwMode="auto">
          <a:xfrm>
            <a:off x="1045432" y="1137137"/>
            <a:ext cx="10845800" cy="4495800"/>
            <a:chOff x="156" y="912"/>
            <a:chExt cx="5124" cy="2832"/>
          </a:xfrm>
        </p:grpSpPr>
        <p:grpSp>
          <p:nvGrpSpPr>
            <p:cNvPr id="108549" name="Group 3"/>
            <p:cNvGrpSpPr>
              <a:grpSpLocks/>
            </p:cNvGrpSpPr>
            <p:nvPr/>
          </p:nvGrpSpPr>
          <p:grpSpPr bwMode="auto">
            <a:xfrm>
              <a:off x="2496" y="912"/>
              <a:ext cx="504" cy="720"/>
              <a:chOff x="2640" y="1248"/>
              <a:chExt cx="504" cy="720"/>
            </a:xfrm>
          </p:grpSpPr>
          <p:sp>
            <p:nvSpPr>
              <p:cNvPr id="108625" name="Rectangle 4"/>
              <p:cNvSpPr>
                <a:spLocks noChangeArrowheads="1"/>
              </p:cNvSpPr>
              <p:nvPr/>
            </p:nvSpPr>
            <p:spPr bwMode="auto">
              <a:xfrm>
                <a:off x="2640" y="1536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dirty="0">
                    <a:ea typeface="SimSun" pitchFamily="2" charset="-122"/>
                  </a:rPr>
                  <a:t>district-id</a:t>
                </a:r>
              </a:p>
            </p:txBody>
          </p:sp>
          <p:sp>
            <p:nvSpPr>
              <p:cNvPr id="108626" name="Rectangle 5"/>
              <p:cNvSpPr>
                <a:spLocks noChangeArrowheads="1"/>
              </p:cNvSpPr>
              <p:nvPr/>
            </p:nvSpPr>
            <p:spPr bwMode="auto">
              <a:xfrm>
                <a:off x="2640" y="1680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frequency</a:t>
                </a:r>
              </a:p>
            </p:txBody>
          </p:sp>
          <p:sp>
            <p:nvSpPr>
              <p:cNvPr id="108627" name="Rectangle 6"/>
              <p:cNvSpPr>
                <a:spLocks noChangeArrowheads="1"/>
              </p:cNvSpPr>
              <p:nvPr/>
            </p:nvSpPr>
            <p:spPr bwMode="auto">
              <a:xfrm>
                <a:off x="2640" y="1824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date</a:t>
                </a:r>
              </a:p>
            </p:txBody>
          </p:sp>
          <p:sp>
            <p:nvSpPr>
              <p:cNvPr id="108628" name="Text Box 7"/>
              <p:cNvSpPr txBox="1">
                <a:spLocks noChangeArrowheads="1"/>
              </p:cNvSpPr>
              <p:nvPr/>
            </p:nvSpPr>
            <p:spPr bwMode="auto">
              <a:xfrm>
                <a:off x="2640" y="1248"/>
                <a:ext cx="50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b="1">
                    <a:ea typeface="SimSun" pitchFamily="2" charset="-122"/>
                  </a:rPr>
                  <a:t>Account</a:t>
                </a:r>
              </a:p>
            </p:txBody>
          </p:sp>
          <p:sp>
            <p:nvSpPr>
              <p:cNvPr id="108629" name="Rectangle 8"/>
              <p:cNvSpPr>
                <a:spLocks noChangeArrowheads="1"/>
              </p:cNvSpPr>
              <p:nvPr/>
            </p:nvSpPr>
            <p:spPr bwMode="auto">
              <a:xfrm>
                <a:off x="2640" y="1392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u="sng">
                    <a:ea typeface="SimSun" pitchFamily="2" charset="-122"/>
                  </a:rPr>
                  <a:t>account-id</a:t>
                </a:r>
              </a:p>
            </p:txBody>
          </p:sp>
        </p:grpSp>
        <p:grpSp>
          <p:nvGrpSpPr>
            <p:cNvPr id="108550" name="Group 9"/>
            <p:cNvGrpSpPr>
              <a:grpSpLocks/>
            </p:cNvGrpSpPr>
            <p:nvPr/>
          </p:nvGrpSpPr>
          <p:grpSpPr bwMode="auto">
            <a:xfrm>
              <a:off x="1536" y="1104"/>
              <a:ext cx="504" cy="1008"/>
              <a:chOff x="1680" y="1440"/>
              <a:chExt cx="504" cy="1008"/>
            </a:xfrm>
          </p:grpSpPr>
          <p:sp>
            <p:nvSpPr>
              <p:cNvPr id="108618" name="Rectangle 10"/>
              <p:cNvSpPr>
                <a:spLocks noChangeArrowheads="1"/>
              </p:cNvSpPr>
              <p:nvPr/>
            </p:nvSpPr>
            <p:spPr bwMode="auto">
              <a:xfrm>
                <a:off x="1680" y="1729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account-id</a:t>
                </a:r>
              </a:p>
            </p:txBody>
          </p:sp>
          <p:sp>
            <p:nvSpPr>
              <p:cNvPr id="108619" name="Rectangle 11"/>
              <p:cNvSpPr>
                <a:spLocks noChangeArrowheads="1"/>
              </p:cNvSpPr>
              <p:nvPr/>
            </p:nvSpPr>
            <p:spPr bwMode="auto">
              <a:xfrm>
                <a:off x="1680" y="1873"/>
                <a:ext cx="504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date</a:t>
                </a:r>
              </a:p>
            </p:txBody>
          </p:sp>
          <p:sp>
            <p:nvSpPr>
              <p:cNvPr id="108620" name="Rectangle 12"/>
              <p:cNvSpPr>
                <a:spLocks noChangeArrowheads="1"/>
              </p:cNvSpPr>
              <p:nvPr/>
            </p:nvSpPr>
            <p:spPr bwMode="auto">
              <a:xfrm>
                <a:off x="1680" y="2017"/>
                <a:ext cx="504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amount</a:t>
                </a:r>
              </a:p>
            </p:txBody>
          </p:sp>
          <p:sp>
            <p:nvSpPr>
              <p:cNvPr id="108621" name="Rectangle 13"/>
              <p:cNvSpPr>
                <a:spLocks noChangeArrowheads="1"/>
              </p:cNvSpPr>
              <p:nvPr/>
            </p:nvSpPr>
            <p:spPr bwMode="auto">
              <a:xfrm>
                <a:off x="1680" y="2161"/>
                <a:ext cx="504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duration</a:t>
                </a:r>
              </a:p>
            </p:txBody>
          </p:sp>
          <p:sp>
            <p:nvSpPr>
              <p:cNvPr id="108622" name="Text Box 14"/>
              <p:cNvSpPr txBox="1">
                <a:spLocks noChangeArrowheads="1"/>
              </p:cNvSpPr>
              <p:nvPr/>
            </p:nvSpPr>
            <p:spPr bwMode="auto">
              <a:xfrm>
                <a:off x="1680" y="1440"/>
                <a:ext cx="50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b="1">
                    <a:ea typeface="SimSun" pitchFamily="2" charset="-122"/>
                  </a:rPr>
                  <a:t>Loan</a:t>
                </a:r>
              </a:p>
            </p:txBody>
          </p:sp>
          <p:sp>
            <p:nvSpPr>
              <p:cNvPr id="108623" name="Rectangle 15"/>
              <p:cNvSpPr>
                <a:spLocks noChangeArrowheads="1"/>
              </p:cNvSpPr>
              <p:nvPr/>
            </p:nvSpPr>
            <p:spPr bwMode="auto">
              <a:xfrm>
                <a:off x="1680" y="1584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u="sng">
                    <a:ea typeface="SimSun" pitchFamily="2" charset="-122"/>
                  </a:rPr>
                  <a:t>loan-id</a:t>
                </a:r>
              </a:p>
            </p:txBody>
          </p:sp>
          <p:sp>
            <p:nvSpPr>
              <p:cNvPr id="108624" name="Rectangle 16"/>
              <p:cNvSpPr>
                <a:spLocks noChangeArrowheads="1"/>
              </p:cNvSpPr>
              <p:nvPr/>
            </p:nvSpPr>
            <p:spPr bwMode="auto">
              <a:xfrm>
                <a:off x="1680" y="2304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payment</a:t>
                </a:r>
              </a:p>
            </p:txBody>
          </p:sp>
        </p:grpSp>
        <p:grpSp>
          <p:nvGrpSpPr>
            <p:cNvPr id="108551" name="Group 17"/>
            <p:cNvGrpSpPr>
              <a:grpSpLocks/>
            </p:cNvGrpSpPr>
            <p:nvPr/>
          </p:nvGrpSpPr>
          <p:grpSpPr bwMode="auto">
            <a:xfrm>
              <a:off x="1536" y="2400"/>
              <a:ext cx="504" cy="1008"/>
              <a:chOff x="1680" y="2736"/>
              <a:chExt cx="504" cy="1008"/>
            </a:xfrm>
          </p:grpSpPr>
          <p:sp>
            <p:nvSpPr>
              <p:cNvPr id="108611" name="Rectangle 18"/>
              <p:cNvSpPr>
                <a:spLocks noChangeArrowheads="1"/>
              </p:cNvSpPr>
              <p:nvPr/>
            </p:nvSpPr>
            <p:spPr bwMode="auto">
              <a:xfrm>
                <a:off x="1680" y="3024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account-id</a:t>
                </a:r>
              </a:p>
            </p:txBody>
          </p:sp>
          <p:sp>
            <p:nvSpPr>
              <p:cNvPr id="108612" name="Rectangle 19"/>
              <p:cNvSpPr>
                <a:spLocks noChangeArrowheads="1"/>
              </p:cNvSpPr>
              <p:nvPr/>
            </p:nvSpPr>
            <p:spPr bwMode="auto">
              <a:xfrm>
                <a:off x="1680" y="3168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bank-to</a:t>
                </a:r>
              </a:p>
            </p:txBody>
          </p:sp>
          <p:sp>
            <p:nvSpPr>
              <p:cNvPr id="108613" name="Rectangle 20"/>
              <p:cNvSpPr>
                <a:spLocks noChangeArrowheads="1"/>
              </p:cNvSpPr>
              <p:nvPr/>
            </p:nvSpPr>
            <p:spPr bwMode="auto">
              <a:xfrm>
                <a:off x="1680" y="3312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account-to</a:t>
                </a:r>
              </a:p>
            </p:txBody>
          </p:sp>
          <p:sp>
            <p:nvSpPr>
              <p:cNvPr id="108614" name="Rectangle 21"/>
              <p:cNvSpPr>
                <a:spLocks noChangeArrowheads="1"/>
              </p:cNvSpPr>
              <p:nvPr/>
            </p:nvSpPr>
            <p:spPr bwMode="auto">
              <a:xfrm>
                <a:off x="1680" y="3456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amount</a:t>
                </a:r>
              </a:p>
            </p:txBody>
          </p:sp>
          <p:sp>
            <p:nvSpPr>
              <p:cNvPr id="108615" name="Text Box 22"/>
              <p:cNvSpPr txBox="1">
                <a:spLocks noChangeArrowheads="1"/>
              </p:cNvSpPr>
              <p:nvPr/>
            </p:nvSpPr>
            <p:spPr bwMode="auto">
              <a:xfrm>
                <a:off x="1680" y="2736"/>
                <a:ext cx="50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b="1">
                    <a:ea typeface="SimSun" pitchFamily="2" charset="-122"/>
                  </a:rPr>
                  <a:t>Order</a:t>
                </a:r>
              </a:p>
            </p:txBody>
          </p:sp>
          <p:sp>
            <p:nvSpPr>
              <p:cNvPr id="108616" name="Rectangle 23"/>
              <p:cNvSpPr>
                <a:spLocks noChangeArrowheads="1"/>
              </p:cNvSpPr>
              <p:nvPr/>
            </p:nvSpPr>
            <p:spPr bwMode="auto">
              <a:xfrm>
                <a:off x="1680" y="2880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u="sng">
                    <a:ea typeface="SimSun" pitchFamily="2" charset="-122"/>
                  </a:rPr>
                  <a:t>order-id</a:t>
                </a:r>
              </a:p>
            </p:txBody>
          </p:sp>
          <p:sp>
            <p:nvSpPr>
              <p:cNvPr id="108617" name="Rectangle 24"/>
              <p:cNvSpPr>
                <a:spLocks noChangeArrowheads="1"/>
              </p:cNvSpPr>
              <p:nvPr/>
            </p:nvSpPr>
            <p:spPr bwMode="auto">
              <a:xfrm>
                <a:off x="1680" y="3600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type</a:t>
                </a:r>
              </a:p>
            </p:txBody>
          </p:sp>
        </p:grpSp>
        <p:grpSp>
          <p:nvGrpSpPr>
            <p:cNvPr id="108552" name="Group 25"/>
            <p:cNvGrpSpPr>
              <a:grpSpLocks/>
            </p:cNvGrpSpPr>
            <p:nvPr/>
          </p:nvGrpSpPr>
          <p:grpSpPr bwMode="auto">
            <a:xfrm>
              <a:off x="3480" y="1368"/>
              <a:ext cx="504" cy="720"/>
              <a:chOff x="3624" y="1704"/>
              <a:chExt cx="504" cy="720"/>
            </a:xfrm>
          </p:grpSpPr>
          <p:sp>
            <p:nvSpPr>
              <p:cNvPr id="108606" name="Rectangle 26"/>
              <p:cNvSpPr>
                <a:spLocks noChangeArrowheads="1"/>
              </p:cNvSpPr>
              <p:nvPr/>
            </p:nvSpPr>
            <p:spPr bwMode="auto">
              <a:xfrm>
                <a:off x="3624" y="1992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disp-id</a:t>
                </a:r>
              </a:p>
            </p:txBody>
          </p:sp>
          <p:sp>
            <p:nvSpPr>
              <p:cNvPr id="108607" name="Rectangle 27"/>
              <p:cNvSpPr>
                <a:spLocks noChangeArrowheads="1"/>
              </p:cNvSpPr>
              <p:nvPr/>
            </p:nvSpPr>
            <p:spPr bwMode="auto">
              <a:xfrm>
                <a:off x="3624" y="2136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type</a:t>
                </a:r>
              </a:p>
            </p:txBody>
          </p:sp>
          <p:sp>
            <p:nvSpPr>
              <p:cNvPr id="108608" name="Rectangle 28"/>
              <p:cNvSpPr>
                <a:spLocks noChangeArrowheads="1"/>
              </p:cNvSpPr>
              <p:nvPr/>
            </p:nvSpPr>
            <p:spPr bwMode="auto">
              <a:xfrm>
                <a:off x="3624" y="2280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issue-date</a:t>
                </a:r>
              </a:p>
            </p:txBody>
          </p:sp>
          <p:sp>
            <p:nvSpPr>
              <p:cNvPr id="108609" name="Text Box 29"/>
              <p:cNvSpPr txBox="1">
                <a:spLocks noChangeArrowheads="1"/>
              </p:cNvSpPr>
              <p:nvPr/>
            </p:nvSpPr>
            <p:spPr bwMode="auto">
              <a:xfrm>
                <a:off x="3624" y="1704"/>
                <a:ext cx="50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b="1">
                    <a:ea typeface="SimSun" pitchFamily="2" charset="-122"/>
                  </a:rPr>
                  <a:t>Card</a:t>
                </a:r>
              </a:p>
            </p:txBody>
          </p:sp>
          <p:sp>
            <p:nvSpPr>
              <p:cNvPr id="108610" name="Rectangle 30"/>
              <p:cNvSpPr>
                <a:spLocks noChangeArrowheads="1"/>
              </p:cNvSpPr>
              <p:nvPr/>
            </p:nvSpPr>
            <p:spPr bwMode="auto">
              <a:xfrm>
                <a:off x="3624" y="1848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u="sng">
                    <a:ea typeface="SimSun" pitchFamily="2" charset="-122"/>
                  </a:rPr>
                  <a:t>card-id</a:t>
                </a:r>
              </a:p>
            </p:txBody>
          </p:sp>
        </p:grpSp>
        <p:grpSp>
          <p:nvGrpSpPr>
            <p:cNvPr id="108553" name="Group 31"/>
            <p:cNvGrpSpPr>
              <a:grpSpLocks/>
            </p:cNvGrpSpPr>
            <p:nvPr/>
          </p:nvGrpSpPr>
          <p:grpSpPr bwMode="auto">
            <a:xfrm>
              <a:off x="3408" y="2280"/>
              <a:ext cx="576" cy="600"/>
              <a:chOff x="3552" y="2616"/>
              <a:chExt cx="576" cy="600"/>
            </a:xfrm>
          </p:grpSpPr>
          <p:sp>
            <p:nvSpPr>
              <p:cNvPr id="108602" name="Rectangle 32"/>
              <p:cNvSpPr>
                <a:spLocks noChangeArrowheads="1"/>
              </p:cNvSpPr>
              <p:nvPr/>
            </p:nvSpPr>
            <p:spPr bwMode="auto">
              <a:xfrm>
                <a:off x="3624" y="2928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account-id</a:t>
                </a:r>
              </a:p>
            </p:txBody>
          </p:sp>
          <p:sp>
            <p:nvSpPr>
              <p:cNvPr id="108603" name="Rectangle 33"/>
              <p:cNvSpPr>
                <a:spLocks noChangeArrowheads="1"/>
              </p:cNvSpPr>
              <p:nvPr/>
            </p:nvSpPr>
            <p:spPr bwMode="auto">
              <a:xfrm>
                <a:off x="3624" y="3072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client-id</a:t>
                </a:r>
              </a:p>
            </p:txBody>
          </p:sp>
          <p:sp>
            <p:nvSpPr>
              <p:cNvPr id="108604" name="Text Box 34"/>
              <p:cNvSpPr txBox="1">
                <a:spLocks noChangeArrowheads="1"/>
              </p:cNvSpPr>
              <p:nvPr/>
            </p:nvSpPr>
            <p:spPr bwMode="auto">
              <a:xfrm>
                <a:off x="3552" y="2616"/>
                <a:ext cx="576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b="1">
                    <a:ea typeface="SimSun" pitchFamily="2" charset="-122"/>
                  </a:rPr>
                  <a:t>Disposition</a:t>
                </a:r>
              </a:p>
            </p:txBody>
          </p:sp>
          <p:sp>
            <p:nvSpPr>
              <p:cNvPr id="108605" name="Rectangle 35"/>
              <p:cNvSpPr>
                <a:spLocks noChangeArrowheads="1"/>
              </p:cNvSpPr>
              <p:nvPr/>
            </p:nvSpPr>
            <p:spPr bwMode="auto">
              <a:xfrm>
                <a:off x="3624" y="2784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u="sng">
                    <a:ea typeface="SimSun" pitchFamily="2" charset="-122"/>
                  </a:rPr>
                  <a:t>disp-id</a:t>
                </a:r>
              </a:p>
            </p:txBody>
          </p:sp>
        </p:grpSp>
        <p:grpSp>
          <p:nvGrpSpPr>
            <p:cNvPr id="108554" name="Group 36"/>
            <p:cNvGrpSpPr>
              <a:grpSpLocks/>
            </p:cNvGrpSpPr>
            <p:nvPr/>
          </p:nvGrpSpPr>
          <p:grpSpPr bwMode="auto">
            <a:xfrm>
              <a:off x="3480" y="3024"/>
              <a:ext cx="504" cy="720"/>
              <a:chOff x="3624" y="3360"/>
              <a:chExt cx="504" cy="720"/>
            </a:xfrm>
          </p:grpSpPr>
          <p:sp>
            <p:nvSpPr>
              <p:cNvPr id="108597" name="Rectangle 37"/>
              <p:cNvSpPr>
                <a:spLocks noChangeArrowheads="1"/>
              </p:cNvSpPr>
              <p:nvPr/>
            </p:nvSpPr>
            <p:spPr bwMode="auto">
              <a:xfrm>
                <a:off x="3624" y="3648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birth-date</a:t>
                </a:r>
              </a:p>
            </p:txBody>
          </p:sp>
          <p:sp>
            <p:nvSpPr>
              <p:cNvPr id="108598" name="Rectangle 38"/>
              <p:cNvSpPr>
                <a:spLocks noChangeArrowheads="1"/>
              </p:cNvSpPr>
              <p:nvPr/>
            </p:nvSpPr>
            <p:spPr bwMode="auto">
              <a:xfrm>
                <a:off x="3624" y="3792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gender</a:t>
                </a:r>
              </a:p>
            </p:txBody>
          </p:sp>
          <p:sp>
            <p:nvSpPr>
              <p:cNvPr id="108599" name="Rectangle 39"/>
              <p:cNvSpPr>
                <a:spLocks noChangeArrowheads="1"/>
              </p:cNvSpPr>
              <p:nvPr/>
            </p:nvSpPr>
            <p:spPr bwMode="auto">
              <a:xfrm>
                <a:off x="3624" y="3936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district-id</a:t>
                </a:r>
              </a:p>
            </p:txBody>
          </p:sp>
          <p:sp>
            <p:nvSpPr>
              <p:cNvPr id="108600" name="Text Box 40"/>
              <p:cNvSpPr txBox="1">
                <a:spLocks noChangeArrowheads="1"/>
              </p:cNvSpPr>
              <p:nvPr/>
            </p:nvSpPr>
            <p:spPr bwMode="auto">
              <a:xfrm>
                <a:off x="3624" y="3360"/>
                <a:ext cx="50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b="1">
                    <a:ea typeface="SimSun" pitchFamily="2" charset="-122"/>
                  </a:rPr>
                  <a:t>Client</a:t>
                </a:r>
              </a:p>
            </p:txBody>
          </p:sp>
          <p:sp>
            <p:nvSpPr>
              <p:cNvPr id="108601" name="Rectangle 41"/>
              <p:cNvSpPr>
                <a:spLocks noChangeArrowheads="1"/>
              </p:cNvSpPr>
              <p:nvPr/>
            </p:nvSpPr>
            <p:spPr bwMode="auto">
              <a:xfrm>
                <a:off x="3624" y="3504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u="sng">
                    <a:ea typeface="SimSun" pitchFamily="2" charset="-122"/>
                  </a:rPr>
                  <a:t>client-id</a:t>
                </a:r>
              </a:p>
            </p:txBody>
          </p:sp>
        </p:grpSp>
        <p:grpSp>
          <p:nvGrpSpPr>
            <p:cNvPr id="108555" name="Group 42"/>
            <p:cNvGrpSpPr>
              <a:grpSpLocks/>
            </p:cNvGrpSpPr>
            <p:nvPr/>
          </p:nvGrpSpPr>
          <p:grpSpPr bwMode="auto">
            <a:xfrm>
              <a:off x="4464" y="912"/>
              <a:ext cx="576" cy="2448"/>
              <a:chOff x="4608" y="1248"/>
              <a:chExt cx="576" cy="2448"/>
            </a:xfrm>
          </p:grpSpPr>
          <p:sp>
            <p:nvSpPr>
              <p:cNvPr id="108580" name="Rectangle 43"/>
              <p:cNvSpPr>
                <a:spLocks noChangeArrowheads="1"/>
              </p:cNvSpPr>
              <p:nvPr/>
            </p:nvSpPr>
            <p:spPr bwMode="auto">
              <a:xfrm>
                <a:off x="4608" y="1561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dist-name</a:t>
                </a:r>
              </a:p>
            </p:txBody>
          </p:sp>
          <p:sp>
            <p:nvSpPr>
              <p:cNvPr id="108581" name="Rectangle 44"/>
              <p:cNvSpPr>
                <a:spLocks noChangeArrowheads="1"/>
              </p:cNvSpPr>
              <p:nvPr/>
            </p:nvSpPr>
            <p:spPr bwMode="auto">
              <a:xfrm>
                <a:off x="4608" y="1705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region</a:t>
                </a:r>
              </a:p>
            </p:txBody>
          </p:sp>
          <p:sp>
            <p:nvSpPr>
              <p:cNvPr id="108582" name="Rectangle 45"/>
              <p:cNvSpPr>
                <a:spLocks noChangeArrowheads="1"/>
              </p:cNvSpPr>
              <p:nvPr/>
            </p:nvSpPr>
            <p:spPr bwMode="auto">
              <a:xfrm>
                <a:off x="4608" y="1849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#people</a:t>
                </a:r>
              </a:p>
            </p:txBody>
          </p:sp>
          <p:sp>
            <p:nvSpPr>
              <p:cNvPr id="108583" name="Rectangle 46"/>
              <p:cNvSpPr>
                <a:spLocks noChangeArrowheads="1"/>
              </p:cNvSpPr>
              <p:nvPr/>
            </p:nvSpPr>
            <p:spPr bwMode="auto">
              <a:xfrm>
                <a:off x="4608" y="1993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#lt-500</a:t>
                </a:r>
              </a:p>
            </p:txBody>
          </p:sp>
          <p:sp>
            <p:nvSpPr>
              <p:cNvPr id="108584" name="Text Box 47"/>
              <p:cNvSpPr txBox="1">
                <a:spLocks noChangeArrowheads="1"/>
              </p:cNvSpPr>
              <p:nvPr/>
            </p:nvSpPr>
            <p:spPr bwMode="auto">
              <a:xfrm>
                <a:off x="4608" y="1248"/>
                <a:ext cx="50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b="1">
                    <a:ea typeface="SimSun" pitchFamily="2" charset="-122"/>
                  </a:rPr>
                  <a:t>District</a:t>
                </a:r>
              </a:p>
            </p:txBody>
          </p:sp>
          <p:sp>
            <p:nvSpPr>
              <p:cNvPr id="108585" name="Rectangle 48"/>
              <p:cNvSpPr>
                <a:spLocks noChangeArrowheads="1"/>
              </p:cNvSpPr>
              <p:nvPr/>
            </p:nvSpPr>
            <p:spPr bwMode="auto">
              <a:xfrm>
                <a:off x="4608" y="1417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u="sng">
                    <a:ea typeface="SimSun" pitchFamily="2" charset="-122"/>
                  </a:rPr>
                  <a:t>district-id</a:t>
                </a:r>
              </a:p>
            </p:txBody>
          </p:sp>
          <p:sp>
            <p:nvSpPr>
              <p:cNvPr id="108586" name="Rectangle 49"/>
              <p:cNvSpPr>
                <a:spLocks noChangeArrowheads="1"/>
              </p:cNvSpPr>
              <p:nvPr/>
            </p:nvSpPr>
            <p:spPr bwMode="auto">
              <a:xfrm>
                <a:off x="4608" y="2137"/>
                <a:ext cx="576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#lt-2000</a:t>
                </a:r>
              </a:p>
            </p:txBody>
          </p:sp>
          <p:sp>
            <p:nvSpPr>
              <p:cNvPr id="108587" name="Rectangle 50"/>
              <p:cNvSpPr>
                <a:spLocks noChangeArrowheads="1"/>
              </p:cNvSpPr>
              <p:nvPr/>
            </p:nvSpPr>
            <p:spPr bwMode="auto">
              <a:xfrm>
                <a:off x="4608" y="2281"/>
                <a:ext cx="576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#lt-10000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  <p:sp>
            <p:nvSpPr>
              <p:cNvPr id="108588" name="Rectangle 51"/>
              <p:cNvSpPr>
                <a:spLocks noChangeArrowheads="1"/>
              </p:cNvSpPr>
              <p:nvPr/>
            </p:nvSpPr>
            <p:spPr bwMode="auto">
              <a:xfrm>
                <a:off x="4608" y="2401"/>
                <a:ext cx="576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#gt-10000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  <p:sp>
            <p:nvSpPr>
              <p:cNvPr id="108589" name="Rectangle 52"/>
              <p:cNvSpPr>
                <a:spLocks noChangeArrowheads="1"/>
              </p:cNvSpPr>
              <p:nvPr/>
            </p:nvSpPr>
            <p:spPr bwMode="auto">
              <a:xfrm>
                <a:off x="4608" y="254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#city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  <p:sp>
            <p:nvSpPr>
              <p:cNvPr id="108590" name="Rectangle 53"/>
              <p:cNvSpPr>
                <a:spLocks noChangeArrowheads="1"/>
              </p:cNvSpPr>
              <p:nvPr/>
            </p:nvSpPr>
            <p:spPr bwMode="auto">
              <a:xfrm>
                <a:off x="4608" y="2689"/>
                <a:ext cx="576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ratio-urban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  <p:sp>
            <p:nvSpPr>
              <p:cNvPr id="108591" name="Rectangle 54"/>
              <p:cNvSpPr>
                <a:spLocks noChangeArrowheads="1"/>
              </p:cNvSpPr>
              <p:nvPr/>
            </p:nvSpPr>
            <p:spPr bwMode="auto">
              <a:xfrm>
                <a:off x="4608" y="2833"/>
                <a:ext cx="576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avg-salary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  <p:sp>
            <p:nvSpPr>
              <p:cNvPr id="108592" name="Rectangle 55"/>
              <p:cNvSpPr>
                <a:spLocks noChangeArrowheads="1"/>
              </p:cNvSpPr>
              <p:nvPr/>
            </p:nvSpPr>
            <p:spPr bwMode="auto">
              <a:xfrm>
                <a:off x="4608" y="2977"/>
                <a:ext cx="576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unemploy95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  <p:sp>
            <p:nvSpPr>
              <p:cNvPr id="108593" name="Rectangle 56"/>
              <p:cNvSpPr>
                <a:spLocks noChangeArrowheads="1"/>
              </p:cNvSpPr>
              <p:nvPr/>
            </p:nvSpPr>
            <p:spPr bwMode="auto">
              <a:xfrm>
                <a:off x="4608" y="3120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unemploy96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  <p:sp>
            <p:nvSpPr>
              <p:cNvPr id="108594" name="Rectangle 57"/>
              <p:cNvSpPr>
                <a:spLocks noChangeArrowheads="1"/>
              </p:cNvSpPr>
              <p:nvPr/>
            </p:nvSpPr>
            <p:spPr bwMode="auto">
              <a:xfrm>
                <a:off x="4608" y="3264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den-enter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  <p:sp>
            <p:nvSpPr>
              <p:cNvPr id="108595" name="Rectangle 58"/>
              <p:cNvSpPr>
                <a:spLocks noChangeArrowheads="1"/>
              </p:cNvSpPr>
              <p:nvPr/>
            </p:nvSpPr>
            <p:spPr bwMode="auto">
              <a:xfrm>
                <a:off x="4608" y="3409"/>
                <a:ext cx="576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#crime95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  <p:sp>
            <p:nvSpPr>
              <p:cNvPr id="108596" name="Rectangle 59"/>
              <p:cNvSpPr>
                <a:spLocks noChangeArrowheads="1"/>
              </p:cNvSpPr>
              <p:nvPr/>
            </p:nvSpPr>
            <p:spPr bwMode="auto">
              <a:xfrm>
                <a:off x="4608" y="3552"/>
                <a:ext cx="576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#crime96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200">
                  <a:ea typeface="SimSun" pitchFamily="2" charset="-122"/>
                </a:endParaRPr>
              </a:p>
            </p:txBody>
          </p:sp>
        </p:grpSp>
        <p:cxnSp>
          <p:nvCxnSpPr>
            <p:cNvPr id="108556" name="AutoShape 60"/>
            <p:cNvCxnSpPr>
              <a:cxnSpLocks noChangeShapeType="1"/>
              <a:stCxn id="108629" idx="1"/>
              <a:endCxn id="108618" idx="3"/>
            </p:cNvCxnSpPr>
            <p:nvPr/>
          </p:nvCxnSpPr>
          <p:spPr bwMode="auto">
            <a:xfrm rot="10800000" flipV="1">
              <a:off x="2040" y="1128"/>
              <a:ext cx="456" cy="33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557" name="AutoShape 61"/>
            <p:cNvCxnSpPr>
              <a:cxnSpLocks noChangeShapeType="1"/>
              <a:stCxn id="108629" idx="1"/>
              <a:endCxn id="108611" idx="3"/>
            </p:cNvCxnSpPr>
            <p:nvPr/>
          </p:nvCxnSpPr>
          <p:spPr bwMode="auto">
            <a:xfrm rot="10800000" flipV="1">
              <a:off x="2040" y="1128"/>
              <a:ext cx="456" cy="163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558" name="AutoShape 62"/>
            <p:cNvCxnSpPr>
              <a:cxnSpLocks noChangeShapeType="1"/>
              <a:stCxn id="108629" idx="3"/>
              <a:endCxn id="108602" idx="1"/>
            </p:cNvCxnSpPr>
            <p:nvPr/>
          </p:nvCxnSpPr>
          <p:spPr bwMode="auto">
            <a:xfrm>
              <a:off x="3000" y="1128"/>
              <a:ext cx="480" cy="153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559" name="AutoShape 63"/>
            <p:cNvCxnSpPr>
              <a:cxnSpLocks noChangeShapeType="1"/>
              <a:stCxn id="108605" idx="1"/>
              <a:endCxn id="108606" idx="1"/>
            </p:cNvCxnSpPr>
            <p:nvPr/>
          </p:nvCxnSpPr>
          <p:spPr bwMode="auto">
            <a:xfrm rot="10800000" flipH="1">
              <a:off x="3480" y="1728"/>
              <a:ext cx="1" cy="792"/>
            </a:xfrm>
            <a:prstGeom prst="bentConnector3">
              <a:avLst>
                <a:gd name="adj1" fmla="val -14400005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560" name="AutoShape 64"/>
            <p:cNvCxnSpPr>
              <a:cxnSpLocks noChangeShapeType="1"/>
              <a:stCxn id="108601" idx="1"/>
              <a:endCxn id="108603" idx="1"/>
            </p:cNvCxnSpPr>
            <p:nvPr/>
          </p:nvCxnSpPr>
          <p:spPr bwMode="auto">
            <a:xfrm rot="10800000" flipH="1">
              <a:off x="3480" y="2808"/>
              <a:ext cx="1" cy="432"/>
            </a:xfrm>
            <a:prstGeom prst="bentConnector3">
              <a:avLst>
                <a:gd name="adj1" fmla="val -14400005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561" name="AutoShape 65"/>
            <p:cNvCxnSpPr>
              <a:cxnSpLocks noChangeShapeType="1"/>
              <a:stCxn id="108585" idx="1"/>
              <a:endCxn id="108625" idx="3"/>
            </p:cNvCxnSpPr>
            <p:nvPr/>
          </p:nvCxnSpPr>
          <p:spPr bwMode="auto">
            <a:xfrm rot="10800000" flipV="1">
              <a:off x="3000" y="1153"/>
              <a:ext cx="1464" cy="11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562" name="AutoShape 66"/>
            <p:cNvCxnSpPr>
              <a:cxnSpLocks noChangeShapeType="1"/>
              <a:stCxn id="108585" idx="1"/>
              <a:endCxn id="108599" idx="3"/>
            </p:cNvCxnSpPr>
            <p:nvPr/>
          </p:nvCxnSpPr>
          <p:spPr bwMode="auto">
            <a:xfrm rot="10800000" flipV="1">
              <a:off x="3984" y="1153"/>
              <a:ext cx="480" cy="251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8563" name="Group 67"/>
            <p:cNvGrpSpPr>
              <a:grpSpLocks/>
            </p:cNvGrpSpPr>
            <p:nvPr/>
          </p:nvGrpSpPr>
          <p:grpSpPr bwMode="auto">
            <a:xfrm>
              <a:off x="2448" y="1872"/>
              <a:ext cx="672" cy="1296"/>
              <a:chOff x="2592" y="2208"/>
              <a:chExt cx="672" cy="1296"/>
            </a:xfrm>
          </p:grpSpPr>
          <p:sp>
            <p:nvSpPr>
              <p:cNvPr id="108571" name="Rectangle 68"/>
              <p:cNvSpPr>
                <a:spLocks noChangeArrowheads="1"/>
              </p:cNvSpPr>
              <p:nvPr/>
            </p:nvSpPr>
            <p:spPr bwMode="auto">
              <a:xfrm>
                <a:off x="2664" y="2497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account-id</a:t>
                </a:r>
              </a:p>
            </p:txBody>
          </p:sp>
          <p:sp>
            <p:nvSpPr>
              <p:cNvPr id="108572" name="Rectangle 69"/>
              <p:cNvSpPr>
                <a:spLocks noChangeArrowheads="1"/>
              </p:cNvSpPr>
              <p:nvPr/>
            </p:nvSpPr>
            <p:spPr bwMode="auto">
              <a:xfrm>
                <a:off x="2664" y="2641"/>
                <a:ext cx="504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date</a:t>
                </a:r>
              </a:p>
            </p:txBody>
          </p:sp>
          <p:sp>
            <p:nvSpPr>
              <p:cNvPr id="108573" name="Rectangle 70"/>
              <p:cNvSpPr>
                <a:spLocks noChangeArrowheads="1"/>
              </p:cNvSpPr>
              <p:nvPr/>
            </p:nvSpPr>
            <p:spPr bwMode="auto">
              <a:xfrm>
                <a:off x="2664" y="2785"/>
                <a:ext cx="504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type</a:t>
                </a:r>
              </a:p>
            </p:txBody>
          </p:sp>
          <p:sp>
            <p:nvSpPr>
              <p:cNvPr id="108574" name="Rectangle 71"/>
              <p:cNvSpPr>
                <a:spLocks noChangeArrowheads="1"/>
              </p:cNvSpPr>
              <p:nvPr/>
            </p:nvSpPr>
            <p:spPr bwMode="auto">
              <a:xfrm>
                <a:off x="2664" y="2929"/>
                <a:ext cx="504" cy="14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operation</a:t>
                </a:r>
              </a:p>
            </p:txBody>
          </p:sp>
          <p:sp>
            <p:nvSpPr>
              <p:cNvPr id="108575" name="Text Box 72"/>
              <p:cNvSpPr txBox="1">
                <a:spLocks noChangeArrowheads="1"/>
              </p:cNvSpPr>
              <p:nvPr/>
            </p:nvSpPr>
            <p:spPr bwMode="auto">
              <a:xfrm>
                <a:off x="2592" y="2208"/>
                <a:ext cx="67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b="1">
                    <a:ea typeface="SimSun" pitchFamily="2" charset="-122"/>
                  </a:rPr>
                  <a:t>Transaction</a:t>
                </a:r>
              </a:p>
            </p:txBody>
          </p:sp>
          <p:sp>
            <p:nvSpPr>
              <p:cNvPr id="108576" name="Rectangle 73"/>
              <p:cNvSpPr>
                <a:spLocks noChangeArrowheads="1"/>
              </p:cNvSpPr>
              <p:nvPr/>
            </p:nvSpPr>
            <p:spPr bwMode="auto">
              <a:xfrm>
                <a:off x="2664" y="2352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u="sng">
                    <a:ea typeface="SimSun" pitchFamily="2" charset="-122"/>
                  </a:rPr>
                  <a:t>trans-id</a:t>
                </a:r>
              </a:p>
            </p:txBody>
          </p:sp>
          <p:sp>
            <p:nvSpPr>
              <p:cNvPr id="108577" name="Rectangle 74"/>
              <p:cNvSpPr>
                <a:spLocks noChangeArrowheads="1"/>
              </p:cNvSpPr>
              <p:nvPr/>
            </p:nvSpPr>
            <p:spPr bwMode="auto">
              <a:xfrm>
                <a:off x="2664" y="3072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amount</a:t>
                </a:r>
              </a:p>
            </p:txBody>
          </p:sp>
          <p:sp>
            <p:nvSpPr>
              <p:cNvPr id="108578" name="Rectangle 75"/>
              <p:cNvSpPr>
                <a:spLocks noChangeArrowheads="1"/>
              </p:cNvSpPr>
              <p:nvPr/>
            </p:nvSpPr>
            <p:spPr bwMode="auto">
              <a:xfrm>
                <a:off x="2664" y="3216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balance</a:t>
                </a:r>
              </a:p>
            </p:txBody>
          </p:sp>
          <p:sp>
            <p:nvSpPr>
              <p:cNvPr id="108579" name="Rectangle 76"/>
              <p:cNvSpPr>
                <a:spLocks noChangeArrowheads="1"/>
              </p:cNvSpPr>
              <p:nvPr/>
            </p:nvSpPr>
            <p:spPr bwMode="auto">
              <a:xfrm>
                <a:off x="2664" y="3360"/>
                <a:ext cx="504" cy="14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tIns="27432"/>
              <a:lstStyle>
                <a:lvl1pPr eaLnBrk="0" hangingPunct="0">
                  <a:spcBef>
                    <a:spcPct val="20000"/>
                  </a:spcBef>
                  <a:buClr>
                    <a:srgbClr val="170981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FF6600"/>
                  </a:buClr>
                  <a:buSzPct val="80000"/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80000"/>
                  <a:buFont typeface="Wingdings" pitchFamily="2" charset="2"/>
                  <a:buChar char="§"/>
                  <a:defRPr sz="2000">
                    <a:solidFill>
                      <a:srgbClr val="12076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00CC00"/>
                  </a:buClr>
                  <a:buSzPct val="80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SimSun" pitchFamily="2" charset="-122"/>
                  </a:rPr>
                  <a:t>symbol</a:t>
                </a:r>
              </a:p>
            </p:txBody>
          </p:sp>
        </p:grpSp>
        <p:cxnSp>
          <p:nvCxnSpPr>
            <p:cNvPr id="108564" name="AutoShape 77"/>
            <p:cNvCxnSpPr>
              <a:cxnSpLocks noChangeShapeType="1"/>
              <a:stCxn id="108629" idx="1"/>
              <a:endCxn id="108571" idx="1"/>
            </p:cNvCxnSpPr>
            <p:nvPr/>
          </p:nvCxnSpPr>
          <p:spPr bwMode="auto">
            <a:xfrm rot="10800000" flipH="1" flipV="1">
              <a:off x="2496" y="1128"/>
              <a:ext cx="24" cy="1105"/>
            </a:xfrm>
            <a:prstGeom prst="bentConnector3">
              <a:avLst>
                <a:gd name="adj1" fmla="val -60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8565" name="Text Box 78"/>
            <p:cNvSpPr txBox="1">
              <a:spLocks noChangeArrowheads="1"/>
            </p:cNvSpPr>
            <p:nvPr/>
          </p:nvSpPr>
          <p:spPr bwMode="auto">
            <a:xfrm>
              <a:off x="156" y="1063"/>
              <a:ext cx="1056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ea typeface="SimSun" pitchFamily="2" charset="-122"/>
                </a:rPr>
                <a:t>Target relation</a:t>
              </a:r>
            </a:p>
          </p:txBody>
        </p:sp>
        <p:sp>
          <p:nvSpPr>
            <p:cNvPr id="108566" name="AutoShape 79"/>
            <p:cNvSpPr>
              <a:spLocks noChangeArrowheads="1"/>
            </p:cNvSpPr>
            <p:nvPr/>
          </p:nvSpPr>
          <p:spPr bwMode="auto">
            <a:xfrm rot="2901987">
              <a:off x="1206" y="1205"/>
              <a:ext cx="288" cy="192"/>
            </a:xfrm>
            <a:prstGeom prst="rightArrow">
              <a:avLst>
                <a:gd name="adj1" fmla="val 50000"/>
                <a:gd name="adj2" fmla="val 37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8567" name="Rectangle 80"/>
            <p:cNvSpPr>
              <a:spLocks noChangeArrowheads="1"/>
            </p:cNvSpPr>
            <p:nvPr/>
          </p:nvSpPr>
          <p:spPr bwMode="auto">
            <a:xfrm>
              <a:off x="2448" y="1440"/>
              <a:ext cx="624" cy="240"/>
            </a:xfrm>
            <a:prstGeom prst="rect">
              <a:avLst/>
            </a:prstGeom>
            <a:noFill/>
            <a:ln w="1905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8568" name="Text Box 81"/>
            <p:cNvSpPr txBox="1">
              <a:spLocks noChangeArrowheads="1"/>
            </p:cNvSpPr>
            <p:nvPr/>
          </p:nvSpPr>
          <p:spPr bwMode="auto">
            <a:xfrm>
              <a:off x="2448" y="1651"/>
              <a:ext cx="67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400" b="1" dirty="0">
                  <a:solidFill>
                    <a:schemeClr val="hlink"/>
                  </a:solidFill>
                  <a:ea typeface="SimSun" pitchFamily="2" charset="-122"/>
                </a:rPr>
                <a:t>First predicate</a:t>
              </a:r>
            </a:p>
          </p:txBody>
        </p:sp>
        <p:sp>
          <p:nvSpPr>
            <p:cNvPr id="108569" name="Rectangle 82"/>
            <p:cNvSpPr>
              <a:spLocks noChangeArrowheads="1"/>
            </p:cNvSpPr>
            <p:nvPr/>
          </p:nvSpPr>
          <p:spPr bwMode="auto">
            <a:xfrm>
              <a:off x="4329" y="2735"/>
              <a:ext cx="753" cy="241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>
                <a:ea typeface="SimSun" pitchFamily="2" charset="-122"/>
              </a:endParaRPr>
            </a:p>
          </p:txBody>
        </p:sp>
        <p:sp>
          <p:nvSpPr>
            <p:cNvPr id="108570" name="Text Box 83"/>
            <p:cNvSpPr txBox="1">
              <a:spLocks noChangeArrowheads="1"/>
            </p:cNvSpPr>
            <p:nvPr/>
          </p:nvSpPr>
          <p:spPr bwMode="auto">
            <a:xfrm>
              <a:off x="4800" y="3363"/>
              <a:ext cx="480" cy="33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400" b="1" dirty="0">
                  <a:solidFill>
                    <a:schemeClr val="tx2"/>
                  </a:solidFill>
                  <a:ea typeface="SimSun" pitchFamily="2" charset="-122"/>
                </a:rPr>
                <a:t>Second predicate</a:t>
              </a:r>
            </a:p>
          </p:txBody>
        </p:sp>
      </p:grpSp>
      <p:sp>
        <p:nvSpPr>
          <p:cNvPr id="1259523" name="Rectangle 3"/>
          <p:cNvSpPr>
            <a:spLocks noChangeArrowheads="1"/>
          </p:cNvSpPr>
          <p:nvPr/>
        </p:nvSpPr>
        <p:spPr bwMode="auto">
          <a:xfrm>
            <a:off x="64477" y="2080846"/>
            <a:ext cx="4091354" cy="444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 dirty="0">
                <a:ea typeface="SimSun" pitchFamily="2" charset="-122"/>
              </a:rPr>
              <a:t>Rule Generation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ea typeface="SimSun" pitchFamily="2" charset="-122"/>
              </a:rPr>
              <a:t>Start at the target relation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ea typeface="SimSun" pitchFamily="2" charset="-122"/>
              </a:rPr>
              <a:t>Repeat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SimSun" pitchFamily="2" charset="-122"/>
              </a:rPr>
              <a:t>Search in all active relations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SimSun" pitchFamily="2" charset="-122"/>
              </a:rPr>
              <a:t>Search in all relations joinable to active relations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SimSun" pitchFamily="2" charset="-122"/>
              </a:rPr>
              <a:t>Add the best predicate to the current rule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SimSun" pitchFamily="2" charset="-122"/>
              </a:rPr>
              <a:t>Set the involved relation to active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ea typeface="SimSun" pitchFamily="2" charset="-122"/>
              </a:rPr>
              <a:t>Until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SimSun" pitchFamily="2" charset="-122"/>
              </a:rPr>
              <a:t>The best predicate does not have enough gain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SimSun" pitchFamily="2" charset="-122"/>
              </a:rPr>
              <a:t>Current rule is too long</a:t>
            </a:r>
          </a:p>
        </p:txBody>
      </p:sp>
      <p:sp>
        <p:nvSpPr>
          <p:cNvPr id="2" name="Curved Up Arrow 1"/>
          <p:cNvSpPr/>
          <p:nvPr/>
        </p:nvSpPr>
        <p:spPr>
          <a:xfrm rot="15370561">
            <a:off x="11356542" y="4275514"/>
            <a:ext cx="995647" cy="47415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25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2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Look-One-Ahead </a:t>
            </a:r>
            <a:r>
              <a:rPr lang="en-US" dirty="0"/>
              <a:t>in Rule Generation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1350" y="1188244"/>
            <a:ext cx="11176000" cy="10668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Two types of relations: Entity and Relationship</a:t>
            </a:r>
          </a:p>
          <a:p>
            <a:pPr eaLnBrk="1" hangingPunct="1"/>
            <a:r>
              <a:rPr lang="en-US" altLang="zh-CN" dirty="0" smtClean="0">
                <a:ea typeface="SimSun" pitchFamily="2" charset="-122"/>
              </a:rPr>
              <a:t>Often cannot find useful predicates on relations of relationship</a:t>
            </a:r>
          </a:p>
        </p:txBody>
      </p:sp>
      <p:sp>
        <p:nvSpPr>
          <p:cNvPr id="1261596" name="Rectangle 28"/>
          <p:cNvSpPr>
            <a:spLocks noChangeArrowheads="1"/>
          </p:cNvSpPr>
          <p:nvPr/>
        </p:nvSpPr>
        <p:spPr bwMode="auto">
          <a:xfrm>
            <a:off x="609600" y="4724400"/>
            <a:ext cx="11176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CN" dirty="0">
              <a:ea typeface="SimSun" pitchFamily="2" charset="-122"/>
            </a:endParaRPr>
          </a:p>
        </p:txBody>
      </p:sp>
      <p:grpSp>
        <p:nvGrpSpPr>
          <p:cNvPr id="109573" name="Group 5"/>
          <p:cNvGrpSpPr>
            <a:grpSpLocks/>
          </p:cNvGrpSpPr>
          <p:nvPr/>
        </p:nvGrpSpPr>
        <p:grpSpPr bwMode="auto">
          <a:xfrm>
            <a:off x="508000" y="2590800"/>
            <a:ext cx="10668000" cy="1676400"/>
            <a:chOff x="240" y="1824"/>
            <a:chExt cx="5040" cy="1056"/>
          </a:xfrm>
        </p:grpSpPr>
        <p:sp>
          <p:nvSpPr>
            <p:cNvPr id="109574" name="Rectangle 4"/>
            <p:cNvSpPr>
              <a:spLocks noChangeArrowheads="1"/>
            </p:cNvSpPr>
            <p:nvPr/>
          </p:nvSpPr>
          <p:spPr bwMode="auto">
            <a:xfrm>
              <a:off x="4128" y="2256"/>
              <a:ext cx="81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9575" name="Oval 5"/>
            <p:cNvSpPr>
              <a:spLocks noChangeArrowheads="1"/>
            </p:cNvSpPr>
            <p:nvPr/>
          </p:nvSpPr>
          <p:spPr bwMode="auto">
            <a:xfrm>
              <a:off x="3792" y="1872"/>
              <a:ext cx="432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9576" name="Oval 6"/>
            <p:cNvSpPr>
              <a:spLocks noChangeArrowheads="1"/>
            </p:cNvSpPr>
            <p:nvPr/>
          </p:nvSpPr>
          <p:spPr bwMode="auto">
            <a:xfrm>
              <a:off x="4320" y="1872"/>
              <a:ext cx="432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9577" name="Oval 7"/>
            <p:cNvSpPr>
              <a:spLocks noChangeArrowheads="1"/>
            </p:cNvSpPr>
            <p:nvPr/>
          </p:nvSpPr>
          <p:spPr bwMode="auto">
            <a:xfrm>
              <a:off x="4848" y="1872"/>
              <a:ext cx="432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cxnSp>
          <p:nvCxnSpPr>
            <p:cNvPr id="109578" name="AutoShape 8"/>
            <p:cNvCxnSpPr>
              <a:cxnSpLocks noChangeShapeType="1"/>
              <a:stCxn id="109575" idx="4"/>
              <a:endCxn id="109574" idx="0"/>
            </p:cNvCxnSpPr>
            <p:nvPr/>
          </p:nvCxnSpPr>
          <p:spPr bwMode="auto">
            <a:xfrm>
              <a:off x="4008" y="2064"/>
              <a:ext cx="528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79" name="AutoShape 9"/>
            <p:cNvCxnSpPr>
              <a:cxnSpLocks noChangeShapeType="1"/>
              <a:stCxn id="109576" idx="4"/>
              <a:endCxn id="109574" idx="0"/>
            </p:cNvCxnSpPr>
            <p:nvPr/>
          </p:nvCxnSpPr>
          <p:spPr bwMode="auto">
            <a:xfrm>
              <a:off x="4536" y="2064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0" name="AutoShape 10"/>
            <p:cNvCxnSpPr>
              <a:cxnSpLocks noChangeShapeType="1"/>
              <a:stCxn id="109577" idx="4"/>
              <a:endCxn id="109574" idx="0"/>
            </p:cNvCxnSpPr>
            <p:nvPr/>
          </p:nvCxnSpPr>
          <p:spPr bwMode="auto">
            <a:xfrm flipH="1">
              <a:off x="4536" y="2064"/>
              <a:ext cx="528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581" name="AutoShape 11"/>
            <p:cNvSpPr>
              <a:spLocks noChangeArrowheads="1"/>
            </p:cNvSpPr>
            <p:nvPr/>
          </p:nvSpPr>
          <p:spPr bwMode="auto">
            <a:xfrm>
              <a:off x="1632" y="2304"/>
              <a:ext cx="528" cy="288"/>
            </a:xfrm>
            <a:prstGeom prst="flowChartDecision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9582" name="Rectangle 12"/>
            <p:cNvSpPr>
              <a:spLocks noChangeArrowheads="1"/>
            </p:cNvSpPr>
            <p:nvPr/>
          </p:nvSpPr>
          <p:spPr bwMode="auto">
            <a:xfrm>
              <a:off x="576" y="2256"/>
              <a:ext cx="816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ea typeface="SimSun" pitchFamily="2" charset="-122"/>
                </a:rPr>
                <a:t>Target 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ea typeface="SimSun" pitchFamily="2" charset="-122"/>
                </a:rPr>
                <a:t>Relation</a:t>
              </a:r>
            </a:p>
          </p:txBody>
        </p:sp>
        <p:cxnSp>
          <p:nvCxnSpPr>
            <p:cNvPr id="109583" name="AutoShape 13"/>
            <p:cNvCxnSpPr>
              <a:cxnSpLocks noChangeShapeType="1"/>
              <a:stCxn id="109582" idx="3"/>
              <a:endCxn id="109581" idx="1"/>
            </p:cNvCxnSpPr>
            <p:nvPr/>
          </p:nvCxnSpPr>
          <p:spPr bwMode="auto">
            <a:xfrm>
              <a:off x="1392" y="2448"/>
              <a:ext cx="24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584" name="Oval 14"/>
            <p:cNvSpPr>
              <a:spLocks noChangeArrowheads="1"/>
            </p:cNvSpPr>
            <p:nvPr/>
          </p:nvSpPr>
          <p:spPr bwMode="auto">
            <a:xfrm>
              <a:off x="240" y="1968"/>
              <a:ext cx="432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9585" name="Oval 15"/>
            <p:cNvSpPr>
              <a:spLocks noChangeArrowheads="1"/>
            </p:cNvSpPr>
            <p:nvPr/>
          </p:nvSpPr>
          <p:spPr bwMode="auto">
            <a:xfrm>
              <a:off x="768" y="1824"/>
              <a:ext cx="432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cxnSp>
          <p:nvCxnSpPr>
            <p:cNvPr id="109586" name="AutoShape 16"/>
            <p:cNvCxnSpPr>
              <a:cxnSpLocks noChangeShapeType="1"/>
              <a:stCxn id="109585" idx="4"/>
              <a:endCxn id="109582" idx="0"/>
            </p:cNvCxnSpPr>
            <p:nvPr/>
          </p:nvCxnSpPr>
          <p:spPr bwMode="auto">
            <a:xfrm>
              <a:off x="984" y="2016"/>
              <a:ext cx="0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87" name="AutoShape 17"/>
            <p:cNvCxnSpPr>
              <a:cxnSpLocks noChangeShapeType="1"/>
              <a:stCxn id="109584" idx="5"/>
              <a:endCxn id="109582" idx="0"/>
            </p:cNvCxnSpPr>
            <p:nvPr/>
          </p:nvCxnSpPr>
          <p:spPr bwMode="auto">
            <a:xfrm>
              <a:off x="609" y="2132"/>
              <a:ext cx="375" cy="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588" name="Rectangle 18"/>
            <p:cNvSpPr>
              <a:spLocks noChangeArrowheads="1"/>
            </p:cNvSpPr>
            <p:nvPr/>
          </p:nvSpPr>
          <p:spPr bwMode="auto">
            <a:xfrm>
              <a:off x="2496" y="2256"/>
              <a:ext cx="528" cy="3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cxnSp>
          <p:nvCxnSpPr>
            <p:cNvPr id="109589" name="AutoShape 19"/>
            <p:cNvCxnSpPr>
              <a:cxnSpLocks noChangeShapeType="1"/>
              <a:stCxn id="109581" idx="3"/>
              <a:endCxn id="109588" idx="1"/>
            </p:cNvCxnSpPr>
            <p:nvPr/>
          </p:nvCxnSpPr>
          <p:spPr bwMode="auto">
            <a:xfrm>
              <a:off x="2160" y="2448"/>
              <a:ext cx="3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590" name="Oval 20"/>
            <p:cNvSpPr>
              <a:spLocks noChangeArrowheads="1"/>
            </p:cNvSpPr>
            <p:nvPr/>
          </p:nvSpPr>
          <p:spPr bwMode="auto">
            <a:xfrm>
              <a:off x="2352" y="1824"/>
              <a:ext cx="432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9591" name="Oval 21"/>
            <p:cNvSpPr>
              <a:spLocks noChangeArrowheads="1"/>
            </p:cNvSpPr>
            <p:nvPr/>
          </p:nvSpPr>
          <p:spPr bwMode="auto">
            <a:xfrm>
              <a:off x="2880" y="1920"/>
              <a:ext cx="432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cxnSp>
          <p:nvCxnSpPr>
            <p:cNvPr id="109592" name="AutoShape 22"/>
            <p:cNvCxnSpPr>
              <a:cxnSpLocks noChangeShapeType="1"/>
              <a:stCxn id="109590" idx="4"/>
              <a:endCxn id="109588" idx="0"/>
            </p:cNvCxnSpPr>
            <p:nvPr/>
          </p:nvCxnSpPr>
          <p:spPr bwMode="auto">
            <a:xfrm>
              <a:off x="2568" y="2016"/>
              <a:ext cx="192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3" name="AutoShape 23"/>
            <p:cNvCxnSpPr>
              <a:cxnSpLocks noChangeShapeType="1"/>
              <a:stCxn id="109591" idx="3"/>
              <a:endCxn id="109588" idx="0"/>
            </p:cNvCxnSpPr>
            <p:nvPr/>
          </p:nvCxnSpPr>
          <p:spPr bwMode="auto">
            <a:xfrm flipH="1">
              <a:off x="2760" y="2084"/>
              <a:ext cx="183" cy="1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594" name="AutoShape 24"/>
            <p:cNvSpPr>
              <a:spLocks noChangeArrowheads="1"/>
            </p:cNvSpPr>
            <p:nvPr/>
          </p:nvSpPr>
          <p:spPr bwMode="auto">
            <a:xfrm>
              <a:off x="3264" y="2304"/>
              <a:ext cx="528" cy="288"/>
            </a:xfrm>
            <a:prstGeom prst="flowChartDecision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cxnSp>
          <p:nvCxnSpPr>
            <p:cNvPr id="109595" name="AutoShape 25"/>
            <p:cNvCxnSpPr>
              <a:cxnSpLocks noChangeShapeType="1"/>
              <a:stCxn id="109588" idx="3"/>
              <a:endCxn id="109594" idx="1"/>
            </p:cNvCxnSpPr>
            <p:nvPr/>
          </p:nvCxnSpPr>
          <p:spPr bwMode="auto">
            <a:xfrm>
              <a:off x="3024" y="2448"/>
              <a:ext cx="24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96" name="AutoShape 26"/>
            <p:cNvCxnSpPr>
              <a:cxnSpLocks noChangeShapeType="1"/>
              <a:stCxn id="109594" idx="3"/>
              <a:endCxn id="109574" idx="1"/>
            </p:cNvCxnSpPr>
            <p:nvPr/>
          </p:nvCxnSpPr>
          <p:spPr bwMode="auto">
            <a:xfrm>
              <a:off x="3792" y="2448"/>
              <a:ext cx="33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597" name="AutoShape 27"/>
            <p:cNvSpPr>
              <a:spLocks noChangeArrowheads="1"/>
            </p:cNvSpPr>
            <p:nvPr/>
          </p:nvSpPr>
          <p:spPr bwMode="auto">
            <a:xfrm>
              <a:off x="1488" y="2160"/>
              <a:ext cx="192" cy="192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9598" name="Text Box 29"/>
            <p:cNvSpPr txBox="1">
              <a:spLocks noChangeArrowheads="1"/>
            </p:cNvSpPr>
            <p:nvPr/>
          </p:nvSpPr>
          <p:spPr bwMode="auto">
            <a:xfrm>
              <a:off x="1296" y="1977"/>
              <a:ext cx="134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ea typeface="SimSun" pitchFamily="2" charset="-122"/>
                </a:rPr>
                <a:t>No good predicate</a:t>
              </a:r>
            </a:p>
          </p:txBody>
        </p:sp>
        <p:sp>
          <p:nvSpPr>
            <p:cNvPr id="109599" name="AutoShape 30"/>
            <p:cNvSpPr>
              <a:spLocks noChangeArrowheads="1"/>
            </p:cNvSpPr>
            <p:nvPr/>
          </p:nvSpPr>
          <p:spPr bwMode="auto">
            <a:xfrm>
              <a:off x="1344" y="2592"/>
              <a:ext cx="624" cy="288"/>
            </a:xfrm>
            <a:prstGeom prst="curvedUpArrow">
              <a:avLst>
                <a:gd name="adj1" fmla="val 12840"/>
                <a:gd name="adj2" fmla="val 56173"/>
                <a:gd name="adj3" fmla="val 3645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  <p:sp>
          <p:nvSpPr>
            <p:cNvPr id="109600" name="AutoShape 31"/>
            <p:cNvSpPr>
              <a:spLocks noChangeArrowheads="1"/>
            </p:cNvSpPr>
            <p:nvPr/>
          </p:nvSpPr>
          <p:spPr bwMode="auto">
            <a:xfrm>
              <a:off x="1872" y="2592"/>
              <a:ext cx="720" cy="288"/>
            </a:xfrm>
            <a:prstGeom prst="curvedUpArrow">
              <a:avLst>
                <a:gd name="adj1" fmla="val 14815"/>
                <a:gd name="adj2" fmla="val 64815"/>
                <a:gd name="adj3" fmla="val 3645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ea typeface="SimSun" pitchFamily="2" charset="-122"/>
              </a:endParaRPr>
            </a:p>
          </p:txBody>
        </p:sp>
      </p:grp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762000" y="4656992"/>
            <a:ext cx="9753600" cy="173501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ea typeface="SimSun" pitchFamily="2" charset="-122"/>
              </a:rPr>
              <a:t>Solution </a:t>
            </a:r>
            <a:r>
              <a:rPr lang="en-US" altLang="zh-CN" dirty="0">
                <a:ea typeface="SimSun" pitchFamily="2" charset="-122"/>
              </a:rPr>
              <a:t>of </a:t>
            </a:r>
            <a:r>
              <a:rPr lang="en-US" altLang="zh-CN" dirty="0" err="1" smtClean="0">
                <a:ea typeface="SimSun" pitchFamily="2" charset="-122"/>
              </a:rPr>
              <a:t>CrossMine</a:t>
            </a:r>
            <a:r>
              <a:rPr lang="en-US" altLang="zh-CN" dirty="0" smtClean="0">
                <a:ea typeface="SimSun" pitchFamily="2" charset="-122"/>
              </a:rPr>
              <a:t>:</a:t>
            </a:r>
          </a:p>
          <a:p>
            <a:pPr lvl="1"/>
            <a:r>
              <a:rPr lang="en-US" altLang="zh-CN" dirty="0" smtClean="0">
                <a:ea typeface="SimSun" pitchFamily="2" charset="-122"/>
              </a:rPr>
              <a:t>When </a:t>
            </a:r>
            <a:r>
              <a:rPr lang="en-US" altLang="zh-CN" dirty="0">
                <a:ea typeface="SimSun" pitchFamily="2" charset="-122"/>
              </a:rPr>
              <a:t>propagating IDs to a relation of relationship, propagate one more step to next relation of entity</a:t>
            </a:r>
          </a:p>
        </p:txBody>
      </p:sp>
    </p:spTree>
    <p:extLst>
      <p:ext uri="{BB962C8B-B14F-4D97-AF65-F5344CB8AC3E}">
        <p14:creationId xmlns:p14="http://schemas.microsoft.com/office/powerpoint/2010/main" val="2199149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6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159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12191999" cy="8826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Rule Induction:  An Inductive 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Logic Programming (ILP</a:t>
            </a: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) Approach</a:t>
            </a:r>
            <a:endParaRPr lang="en-US" altLang="zh-CN" sz="3200" dirty="0">
              <a:effectLst>
                <a:outerShdw blurRad="38100" dist="38100" dir="2700000" algn="tl">
                  <a:srgbClr val="C0C0C0"/>
                </a:outerShdw>
              </a:effectLst>
              <a:ea typeface="SimSun" pitchFamily="2" charset="-122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5915" y="1219200"/>
            <a:ext cx="10503462" cy="35814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Find a hypothesis that is consistent with background knowledge (training data)</a:t>
            </a:r>
          </a:p>
          <a:p>
            <a:pPr lvl="1" eaLnBrk="1" hangingPunct="1"/>
            <a:r>
              <a:rPr lang="en-US" altLang="zh-CN" dirty="0" smtClean="0">
                <a:ea typeface="SimSun" panose="02010600030101010101" pitchFamily="2" charset="-122"/>
              </a:rPr>
              <a:t>FOIL, Golem, </a:t>
            </a:r>
            <a:r>
              <a:rPr lang="en-US" altLang="zh-CN" dirty="0" err="1" smtClean="0">
                <a:ea typeface="SimSun" panose="02010600030101010101" pitchFamily="2" charset="-122"/>
              </a:rPr>
              <a:t>Progol</a:t>
            </a:r>
            <a:r>
              <a:rPr lang="en-US" altLang="zh-CN" dirty="0" smtClean="0">
                <a:ea typeface="SimSun" panose="02010600030101010101" pitchFamily="2" charset="-122"/>
              </a:rPr>
              <a:t>, TILDE, …</a:t>
            </a:r>
          </a:p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Background knowledge</a:t>
            </a:r>
          </a:p>
          <a:p>
            <a:pPr lvl="1" eaLnBrk="1" hangingPunct="1"/>
            <a:r>
              <a:rPr lang="en-US" altLang="zh-CN" dirty="0" smtClean="0">
                <a:ea typeface="SimSun" panose="02010600030101010101" pitchFamily="2" charset="-122"/>
              </a:rPr>
              <a:t>Relations (predicates), Tuples (ground facts)</a:t>
            </a:r>
          </a:p>
          <a:p>
            <a:pPr eaLnBrk="1" hangingPunct="1"/>
            <a:r>
              <a:rPr lang="en-US" altLang="zh-CN" dirty="0" smtClean="0">
                <a:ea typeface="SimSun" panose="02010600030101010101" pitchFamily="2" charset="-122"/>
              </a:rPr>
              <a:t>Inductive Logic Programming (ILP) </a:t>
            </a:r>
          </a:p>
          <a:p>
            <a:pPr lvl="1" eaLnBrk="1" hangingPunct="1"/>
            <a:r>
              <a:rPr lang="en-US" altLang="zh-CN" dirty="0" smtClean="0">
                <a:ea typeface="SimSun" panose="02010600030101010101" pitchFamily="2" charset="-122"/>
              </a:rPr>
              <a:t>Hypothesis:  The hypothesis is usually a set of rules, which can predict certain attributes in certain relations</a:t>
            </a:r>
          </a:p>
          <a:p>
            <a:pPr lvl="2" eaLnBrk="1" hangingPunct="1"/>
            <a:r>
              <a:rPr lang="en-US" altLang="zh-CN" dirty="0">
                <a:ea typeface="SimSun" panose="02010600030101010101" pitchFamily="2" charset="-122"/>
              </a:rPr>
              <a:t>Daughter(X, Y) ← female(X), parent(Y, X)</a:t>
            </a:r>
          </a:p>
        </p:txBody>
      </p:sp>
      <p:graphicFrame>
        <p:nvGraphicFramePr>
          <p:cNvPr id="588804" name="Group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558382642"/>
              </p:ext>
            </p:extLst>
          </p:nvPr>
        </p:nvGraphicFramePr>
        <p:xfrm>
          <a:off x="1676400" y="5200710"/>
          <a:ext cx="2895600" cy="1393852"/>
        </p:xfrm>
        <a:graphic>
          <a:graphicData uri="http://schemas.openxmlformats.org/drawingml/2006/table">
            <a:tbl>
              <a:tblPr/>
              <a:tblGrid>
                <a:gridCol w="2428334"/>
                <a:gridCol w="467266"/>
              </a:tblGrid>
              <a:tr h="34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Daughter(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mary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ann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+</a:t>
                      </a: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Daughter(eve, tom)</a:t>
                      </a:r>
                    </a:p>
                  </a:txBody>
                  <a:tcPr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+</a:t>
                      </a: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Daughter(tom,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ann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Daughter(eve,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ann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marT="45698" marB="456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–</a:t>
                      </a:r>
                    </a:p>
                  </a:txBody>
                  <a:tcPr marT="45698" marB="456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325" name="Text Box 21"/>
          <p:cNvSpPr txBox="1">
            <a:spLocks noChangeArrowheads="1"/>
          </p:cNvSpPr>
          <p:nvPr/>
        </p:nvSpPr>
        <p:spPr bwMode="auto">
          <a:xfrm>
            <a:off x="1943100" y="4739062"/>
            <a:ext cx="2362200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ahoma" panose="020B0604030504040204" pitchFamily="34" charset="0"/>
                <a:ea typeface="SimSun" panose="02010600030101010101" pitchFamily="2" charset="-122"/>
              </a:rPr>
              <a:t>Training examples</a:t>
            </a:r>
          </a:p>
        </p:txBody>
      </p:sp>
      <p:graphicFrame>
        <p:nvGraphicFramePr>
          <p:cNvPr id="588822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41901"/>
              </p:ext>
            </p:extLst>
          </p:nvPr>
        </p:nvGraphicFramePr>
        <p:xfrm>
          <a:off x="5481005" y="5349489"/>
          <a:ext cx="1676400" cy="1218888"/>
        </p:xfrm>
        <a:graphic>
          <a:graphicData uri="http://schemas.openxmlformats.org/drawingml/2006/table">
            <a:tbl>
              <a:tblPr/>
              <a:tblGrid>
                <a:gridCol w="1676400"/>
              </a:tblGrid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Parent(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ann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,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mary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)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Parent(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ann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, tom)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Parent(tom, eve)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2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Parent(tom, 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ian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)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338" name="Text Box 34"/>
          <p:cNvSpPr txBox="1">
            <a:spLocks noChangeArrowheads="1"/>
          </p:cNvSpPr>
          <p:nvPr/>
        </p:nvSpPr>
        <p:spPr bwMode="auto">
          <a:xfrm>
            <a:off x="5695444" y="4736887"/>
            <a:ext cx="3149150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Tahoma" panose="020B0604030504040204" pitchFamily="34" charset="0"/>
                <a:ea typeface="SimSun" panose="02010600030101010101" pitchFamily="2" charset="-122"/>
              </a:rPr>
              <a:t>Background knowledge</a:t>
            </a:r>
          </a:p>
        </p:txBody>
      </p:sp>
      <p:graphicFrame>
        <p:nvGraphicFramePr>
          <p:cNvPr id="1285155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33781"/>
              </p:ext>
            </p:extLst>
          </p:nvPr>
        </p:nvGraphicFramePr>
        <p:xfrm>
          <a:off x="7690131" y="5327682"/>
          <a:ext cx="1371600" cy="914508"/>
        </p:xfrm>
        <a:graphic>
          <a:graphicData uri="http://schemas.openxmlformats.org/drawingml/2006/table">
            <a:tbl>
              <a:tblPr/>
              <a:tblGrid>
                <a:gridCol w="1371600"/>
              </a:tblGrid>
              <a:tr h="274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Female(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ann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)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Female(</a:t>
                      </a: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mary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)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4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Female(eve)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7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286609"/>
            <a:ext cx="12192000" cy="673979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FOIL: First-Order Inductive Learner (Rule Generation) 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0110" y="1143000"/>
            <a:ext cx="9464040" cy="16764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Find a set of rules consistent with training data</a:t>
            </a: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A top-down, sequential covering learner</a:t>
            </a: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Build each rule by heuristics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Foil gain – a special type of information gain</a:t>
            </a:r>
          </a:p>
        </p:txBody>
      </p:sp>
      <p:grpSp>
        <p:nvGrpSpPr>
          <p:cNvPr id="100356" name="Group 4"/>
          <p:cNvGrpSpPr>
            <a:grpSpLocks/>
          </p:cNvGrpSpPr>
          <p:nvPr/>
        </p:nvGrpSpPr>
        <p:grpSpPr bwMode="auto">
          <a:xfrm>
            <a:off x="1981200" y="2971800"/>
            <a:ext cx="4267200" cy="1828800"/>
            <a:chOff x="1392" y="1728"/>
            <a:chExt cx="3168" cy="1248"/>
          </a:xfrm>
        </p:grpSpPr>
        <p:sp>
          <p:nvSpPr>
            <p:cNvPr id="100366" name="Oval 4"/>
            <p:cNvSpPr>
              <a:spLocks noChangeArrowheads="1"/>
            </p:cNvSpPr>
            <p:nvPr/>
          </p:nvSpPr>
          <p:spPr bwMode="auto">
            <a:xfrm>
              <a:off x="1392" y="1728"/>
              <a:ext cx="3168" cy="1248"/>
            </a:xfrm>
            <a:prstGeom prst="ellipse">
              <a:avLst/>
            </a:prstGeom>
            <a:solidFill>
              <a:srgbClr val="3333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0367" name="Oval 5"/>
            <p:cNvSpPr>
              <a:spLocks noChangeArrowheads="1"/>
            </p:cNvSpPr>
            <p:nvPr/>
          </p:nvSpPr>
          <p:spPr bwMode="auto">
            <a:xfrm>
              <a:off x="1392" y="2016"/>
              <a:ext cx="1144" cy="72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SimSun" panose="02010600030101010101" pitchFamily="2" charset="-122"/>
                </a:rPr>
                <a:t>Examples covered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SimSun" panose="02010600030101010101" pitchFamily="2" charset="-122"/>
                </a:rPr>
                <a:t>by Rule 1</a:t>
              </a:r>
            </a:p>
          </p:txBody>
        </p:sp>
        <p:sp>
          <p:nvSpPr>
            <p:cNvPr id="100368" name="Text Box 6"/>
            <p:cNvSpPr txBox="1">
              <a:spLocks noChangeArrowheads="1"/>
            </p:cNvSpPr>
            <p:nvPr/>
          </p:nvSpPr>
          <p:spPr bwMode="auto">
            <a:xfrm>
              <a:off x="2304" y="2640"/>
              <a:ext cx="10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FF00"/>
                  </a:solidFill>
                  <a:ea typeface="SimSun" panose="02010600030101010101" pitchFamily="2" charset="-122"/>
                </a:rPr>
                <a:t>All examples</a:t>
              </a:r>
            </a:p>
          </p:txBody>
        </p:sp>
        <p:sp>
          <p:nvSpPr>
            <p:cNvPr id="100369" name="Oval 7"/>
            <p:cNvSpPr>
              <a:spLocks noChangeArrowheads="1"/>
            </p:cNvSpPr>
            <p:nvPr/>
          </p:nvSpPr>
          <p:spPr bwMode="auto">
            <a:xfrm>
              <a:off x="2256" y="1728"/>
              <a:ext cx="1540" cy="72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SimSun" panose="02010600030101010101" pitchFamily="2" charset="-122"/>
                </a:rPr>
                <a:t>Examples covered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SimSun" panose="02010600030101010101" pitchFamily="2" charset="-122"/>
                </a:rPr>
                <a:t>by Rule 2</a:t>
              </a:r>
            </a:p>
          </p:txBody>
        </p:sp>
        <p:sp>
          <p:nvSpPr>
            <p:cNvPr id="100370" name="Oval 8"/>
            <p:cNvSpPr>
              <a:spLocks noChangeArrowheads="1"/>
            </p:cNvSpPr>
            <p:nvPr/>
          </p:nvSpPr>
          <p:spPr bwMode="auto">
            <a:xfrm>
              <a:off x="3064" y="2064"/>
              <a:ext cx="1496" cy="67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SimSun" panose="02010600030101010101" pitchFamily="2" charset="-122"/>
                </a:rPr>
                <a:t>Examples covered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SimSun" panose="02010600030101010101" pitchFamily="2" charset="-122"/>
                </a:rPr>
                <a:t>by Rule 3</a:t>
              </a:r>
            </a:p>
          </p:txBody>
        </p:sp>
      </p:grpSp>
      <p:grpSp>
        <p:nvGrpSpPr>
          <p:cNvPr id="100357" name="Group 10"/>
          <p:cNvGrpSpPr>
            <a:grpSpLocks/>
          </p:cNvGrpSpPr>
          <p:nvPr/>
        </p:nvGrpSpPr>
        <p:grpSpPr bwMode="auto">
          <a:xfrm>
            <a:off x="7635240" y="3171092"/>
            <a:ext cx="3733800" cy="2209800"/>
            <a:chOff x="3216" y="1680"/>
            <a:chExt cx="2352" cy="1392"/>
          </a:xfrm>
        </p:grpSpPr>
        <p:sp>
          <p:nvSpPr>
            <p:cNvPr id="100359" name="Rectangle 4"/>
            <p:cNvSpPr>
              <a:spLocks noChangeArrowheads="1"/>
            </p:cNvSpPr>
            <p:nvPr/>
          </p:nvSpPr>
          <p:spPr bwMode="auto">
            <a:xfrm>
              <a:off x="3216" y="1680"/>
              <a:ext cx="870" cy="134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0360" name="Rectangle 5"/>
            <p:cNvSpPr>
              <a:spLocks noChangeArrowheads="1"/>
            </p:cNvSpPr>
            <p:nvPr/>
          </p:nvSpPr>
          <p:spPr bwMode="auto">
            <a:xfrm>
              <a:off x="4086" y="1680"/>
              <a:ext cx="1482" cy="1347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ahoma" panose="020B060403050404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00361" name="Text Box 6"/>
            <p:cNvSpPr txBox="1">
              <a:spLocks noChangeArrowheads="1"/>
            </p:cNvSpPr>
            <p:nvPr/>
          </p:nvSpPr>
          <p:spPr bwMode="auto">
            <a:xfrm>
              <a:off x="3328" y="2706"/>
              <a:ext cx="6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solidFill>
                    <a:srgbClr val="FFFF00"/>
                  </a:solidFill>
                  <a:ea typeface="SimSun" panose="02010600030101010101" pitchFamily="2" charset="-122"/>
                </a:rPr>
                <a:t>Positive examples</a:t>
              </a:r>
            </a:p>
          </p:txBody>
        </p:sp>
        <p:sp>
          <p:nvSpPr>
            <p:cNvPr id="100362" name="Text Box 7"/>
            <p:cNvSpPr txBox="1">
              <a:spLocks noChangeArrowheads="1"/>
            </p:cNvSpPr>
            <p:nvPr/>
          </p:nvSpPr>
          <p:spPr bwMode="auto">
            <a:xfrm>
              <a:off x="4560" y="2640"/>
              <a:ext cx="72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solidFill>
                    <a:srgbClr val="FFFF00"/>
                  </a:solidFill>
                  <a:ea typeface="SimSun" panose="02010600030101010101" pitchFamily="2" charset="-122"/>
                </a:rPr>
                <a:t>Negative examples</a:t>
              </a:r>
            </a:p>
          </p:txBody>
        </p:sp>
        <p:sp>
          <p:nvSpPr>
            <p:cNvPr id="100363" name="Oval 8"/>
            <p:cNvSpPr>
              <a:spLocks noChangeArrowheads="1"/>
            </p:cNvSpPr>
            <p:nvPr/>
          </p:nvSpPr>
          <p:spPr bwMode="auto">
            <a:xfrm>
              <a:off x="3248" y="1715"/>
              <a:ext cx="1418" cy="1071"/>
            </a:xfrm>
            <a:prstGeom prst="ellipse">
              <a:avLst/>
            </a:prstGeom>
            <a:solidFill>
              <a:srgbClr val="CCFF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latin typeface="Arial" panose="020B0604020202020204" pitchFamily="34" charset="0"/>
                  <a:ea typeface="SimSun" panose="02010600030101010101" pitchFamily="2" charset="-122"/>
                </a:rPr>
                <a:t>A3</a:t>
              </a: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=1</a:t>
              </a:r>
            </a:p>
          </p:txBody>
        </p:sp>
        <p:sp>
          <p:nvSpPr>
            <p:cNvPr id="100364" name="Oval 9"/>
            <p:cNvSpPr>
              <a:spLocks noChangeArrowheads="1"/>
            </p:cNvSpPr>
            <p:nvPr/>
          </p:nvSpPr>
          <p:spPr bwMode="auto">
            <a:xfrm>
              <a:off x="3313" y="1749"/>
              <a:ext cx="998" cy="864"/>
            </a:xfrm>
            <a:prstGeom prst="ellipse">
              <a:avLst/>
            </a:prstGeom>
            <a:solidFill>
              <a:srgbClr val="00FF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ea typeface="SimSun" panose="02010600030101010101" pitchFamily="2" charset="-122"/>
                </a:rPr>
                <a:t>A3</a:t>
              </a:r>
              <a:r>
                <a:rPr lang="en-US" altLang="zh-CN" sz="1800">
                  <a:ea typeface="SimSun" panose="02010600030101010101" pitchFamily="2" charset="-122"/>
                </a:rPr>
                <a:t>=1&amp;&amp;</a:t>
              </a:r>
              <a:r>
                <a:rPr lang="en-US" altLang="zh-CN" sz="1800" i="1">
                  <a:ea typeface="SimSun" panose="02010600030101010101" pitchFamily="2" charset="-122"/>
                </a:rPr>
                <a:t>A1</a:t>
              </a:r>
              <a:r>
                <a:rPr lang="en-US" altLang="zh-CN" sz="1800">
                  <a:ea typeface="SimSun" panose="02010600030101010101" pitchFamily="2" charset="-122"/>
                </a:rPr>
                <a:t>=2</a:t>
              </a:r>
            </a:p>
          </p:txBody>
        </p:sp>
        <p:sp>
          <p:nvSpPr>
            <p:cNvPr id="100365" name="Oval 10"/>
            <p:cNvSpPr>
              <a:spLocks noChangeArrowheads="1"/>
            </p:cNvSpPr>
            <p:nvPr/>
          </p:nvSpPr>
          <p:spPr bwMode="auto">
            <a:xfrm>
              <a:off x="3313" y="1853"/>
              <a:ext cx="741" cy="622"/>
            </a:xfrm>
            <a:prstGeom prst="ellipse">
              <a:avLst/>
            </a:prstGeom>
            <a:solidFill>
              <a:schemeClr val="accent1">
                <a:alpha val="6509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ea typeface="SimSun" panose="02010600030101010101" pitchFamily="2" charset="-122"/>
                </a:rPr>
                <a:t>A3</a:t>
              </a:r>
              <a:r>
                <a:rPr lang="en-US" altLang="zh-CN" sz="1800">
                  <a:ea typeface="SimSun" panose="02010600030101010101" pitchFamily="2" charset="-122"/>
                </a:rPr>
                <a:t>=1&amp;&amp;</a:t>
              </a:r>
              <a:r>
                <a:rPr lang="en-US" altLang="zh-CN" sz="1800" i="1">
                  <a:ea typeface="SimSun" panose="02010600030101010101" pitchFamily="2" charset="-122"/>
                </a:rPr>
                <a:t>A1</a:t>
              </a:r>
              <a:r>
                <a:rPr lang="en-US" altLang="zh-CN" sz="1800">
                  <a:ea typeface="SimSun" panose="02010600030101010101" pitchFamily="2" charset="-122"/>
                </a:rPr>
                <a:t>=2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i="1">
                  <a:ea typeface="SimSun" panose="02010600030101010101" pitchFamily="2" charset="-122"/>
                </a:rPr>
                <a:t>&amp;&amp;A8</a:t>
              </a:r>
              <a:r>
                <a:rPr lang="en-US" altLang="zh-CN" sz="1800">
                  <a:ea typeface="SimSun" panose="02010600030101010101" pitchFamily="2" charset="-122"/>
                </a:rPr>
                <a:t>=5</a:t>
              </a:r>
            </a:p>
          </p:txBody>
        </p:sp>
      </p:grpSp>
      <p:sp>
        <p:nvSpPr>
          <p:cNvPr id="100358" name="Rectangle 3"/>
          <p:cNvSpPr>
            <a:spLocks noChangeArrowheads="1"/>
          </p:cNvSpPr>
          <p:nvPr/>
        </p:nvSpPr>
        <p:spPr bwMode="auto">
          <a:xfrm>
            <a:off x="925672" y="4799866"/>
            <a:ext cx="8206898" cy="197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SimSun" panose="02010600030101010101" pitchFamily="2" charset="-122"/>
              </a:rPr>
              <a:t>To generate a rule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000066"/>
                </a:solidFill>
                <a:ea typeface="SimSun" panose="02010600030101010101" pitchFamily="2" charset="-122"/>
              </a:rPr>
              <a:t>while</a:t>
            </a:r>
            <a:r>
              <a:rPr lang="en-US" altLang="zh-CN" dirty="0">
                <a:solidFill>
                  <a:srgbClr val="000066"/>
                </a:solidFill>
                <a:ea typeface="SimSun" panose="02010600030101010101" pitchFamily="2" charset="-122"/>
              </a:rPr>
              <a:t>(true)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66"/>
                </a:solidFill>
                <a:ea typeface="SimSun" panose="02010600030101010101" pitchFamily="2" charset="-122"/>
              </a:rPr>
              <a:t>	find the best predicate </a:t>
            </a:r>
            <a:r>
              <a:rPr lang="en-US" altLang="zh-CN" i="1" dirty="0">
                <a:solidFill>
                  <a:srgbClr val="000066"/>
                </a:solidFill>
                <a:ea typeface="SimSun" panose="02010600030101010101" pitchFamily="2" charset="-122"/>
              </a:rPr>
              <a:t>p</a:t>
            </a:r>
            <a:endParaRPr lang="en-US" altLang="zh-CN" dirty="0">
              <a:solidFill>
                <a:srgbClr val="000066"/>
              </a:solidFill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66"/>
                </a:solidFill>
                <a:ea typeface="SimSun" panose="02010600030101010101" pitchFamily="2" charset="-122"/>
              </a:rPr>
              <a:t>	</a:t>
            </a:r>
            <a:r>
              <a:rPr lang="en-US" altLang="zh-CN" b="1" dirty="0">
                <a:solidFill>
                  <a:srgbClr val="000066"/>
                </a:solidFill>
                <a:ea typeface="SimSun" panose="02010600030101010101" pitchFamily="2" charset="-122"/>
              </a:rPr>
              <a:t>if</a:t>
            </a:r>
            <a:r>
              <a:rPr lang="en-US" altLang="zh-CN" dirty="0">
                <a:solidFill>
                  <a:srgbClr val="000066"/>
                </a:solidFill>
                <a:ea typeface="SimSun" panose="02010600030101010101" pitchFamily="2" charset="-122"/>
              </a:rPr>
              <a:t> foil-gain(</a:t>
            </a:r>
            <a:r>
              <a:rPr lang="en-US" altLang="zh-CN" i="1" dirty="0">
                <a:solidFill>
                  <a:srgbClr val="000066"/>
                </a:solidFill>
                <a:ea typeface="SimSun" panose="02010600030101010101" pitchFamily="2" charset="-122"/>
              </a:rPr>
              <a:t>p</a:t>
            </a:r>
            <a:r>
              <a:rPr lang="en-US" altLang="zh-CN" dirty="0">
                <a:solidFill>
                  <a:srgbClr val="000066"/>
                </a:solidFill>
                <a:ea typeface="SimSun" panose="02010600030101010101" pitchFamily="2" charset="-122"/>
              </a:rPr>
              <a:t>)&gt;threshold </a:t>
            </a:r>
            <a:r>
              <a:rPr lang="en-US" altLang="zh-CN" b="1" dirty="0">
                <a:solidFill>
                  <a:srgbClr val="000066"/>
                </a:solidFill>
                <a:ea typeface="SimSun" panose="02010600030101010101" pitchFamily="2" charset="-122"/>
              </a:rPr>
              <a:t>then</a:t>
            </a:r>
            <a:r>
              <a:rPr lang="en-US" altLang="zh-CN" dirty="0">
                <a:solidFill>
                  <a:srgbClr val="000066"/>
                </a:solidFill>
                <a:ea typeface="SimSun" panose="02010600030101010101" pitchFamily="2" charset="-122"/>
              </a:rPr>
              <a:t> add </a:t>
            </a:r>
            <a:r>
              <a:rPr lang="en-US" altLang="zh-CN" i="1" dirty="0">
                <a:solidFill>
                  <a:srgbClr val="000066"/>
                </a:solidFill>
                <a:ea typeface="SimSun" panose="02010600030101010101" pitchFamily="2" charset="-122"/>
              </a:rPr>
              <a:t>p</a:t>
            </a:r>
            <a:r>
              <a:rPr lang="en-US" altLang="zh-CN" dirty="0">
                <a:solidFill>
                  <a:srgbClr val="000066"/>
                </a:solidFill>
                <a:ea typeface="SimSun" panose="02010600030101010101" pitchFamily="2" charset="-122"/>
              </a:rPr>
              <a:t> to current rule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66"/>
                </a:solidFill>
                <a:ea typeface="SimSun" panose="02010600030101010101" pitchFamily="2" charset="-122"/>
              </a:rPr>
              <a:t>	</a:t>
            </a:r>
            <a:r>
              <a:rPr lang="en-US" altLang="zh-CN" b="1" dirty="0">
                <a:solidFill>
                  <a:srgbClr val="000066"/>
                </a:solidFill>
                <a:ea typeface="SimSun" panose="02010600030101010101" pitchFamily="2" charset="-122"/>
              </a:rPr>
              <a:t>else</a:t>
            </a:r>
            <a:r>
              <a:rPr lang="en-US" altLang="zh-CN" dirty="0">
                <a:solidFill>
                  <a:srgbClr val="000066"/>
                </a:solidFill>
                <a:ea typeface="SimSun" panose="02010600030101010101" pitchFamily="2" charset="-122"/>
              </a:rPr>
              <a:t> break</a:t>
            </a:r>
            <a:endParaRPr lang="en-US" altLang="zh-CN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1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2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88" y="1173212"/>
            <a:ext cx="11489492" cy="5415323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III: </a:t>
            </a:r>
            <a:r>
              <a:rPr lang="en-US" altLang="zh-CN" sz="2400" dirty="0" smtClean="0">
                <a:ea typeface="SimSun" panose="02010600030101010101" pitchFamily="2" charset="-122"/>
              </a:rPr>
              <a:t>Other Data Mining Functions for Heterogeneous  </a:t>
            </a:r>
            <a:r>
              <a:rPr lang="en-US" altLang="zh-CN" sz="2400" dirty="0">
                <a:ea typeface="SimSun" panose="02010600030101010101" pitchFamily="2" charset="-122"/>
              </a:rPr>
              <a:t>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>
                <a:ea typeface="SimSun" pitchFamily="2" charset="-122"/>
              </a:rPr>
              <a:t>Mining Evolution and Dynamics of Information Networks 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Role </a:t>
            </a:r>
            <a:r>
              <a:rPr lang="en-US" altLang="zh-CN" sz="2400" dirty="0">
                <a:ea typeface="SimSun" pitchFamily="2" charset="-122"/>
              </a:rPr>
              <a:t>Discovery </a:t>
            </a:r>
            <a:endParaRPr lang="en-US" altLang="zh-CN" sz="2400" dirty="0" smtClean="0">
              <a:ea typeface="SimSun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OLAP </a:t>
            </a:r>
            <a:r>
              <a:rPr lang="en-US" altLang="zh-CN" sz="2400" dirty="0">
                <a:ea typeface="SimSun" pitchFamily="2" charset="-122"/>
              </a:rPr>
              <a:t>in Information </a:t>
            </a:r>
            <a:r>
              <a:rPr lang="en-US" altLang="zh-CN" sz="2400" dirty="0" smtClean="0">
                <a:ea typeface="SimSun" pitchFamily="2" charset="-122"/>
              </a:rPr>
              <a:t>Networks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Data Cleaning: Distinct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CrossMine</a:t>
            </a:r>
            <a:r>
              <a:rPr lang="en-US" altLang="zh-CN" sz="2400" dirty="0" smtClean="0">
                <a:ea typeface="SimSun" pitchFamily="2" charset="-122"/>
              </a:rPr>
              <a:t>:  Classification Across Multi-Relational Databases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EgoSet</a:t>
            </a:r>
            <a:r>
              <a:rPr lang="en-US" altLang="zh-CN" sz="2400" dirty="0" smtClean="0">
                <a:ea typeface="SimSun" pitchFamily="2" charset="-122"/>
              </a:rPr>
              <a:t>: </a:t>
            </a:r>
            <a:r>
              <a:rPr lang="en-US" sz="2400" dirty="0"/>
              <a:t>Exploiting Word Ego-Networks for Multifaceted Set Expansion</a:t>
            </a:r>
            <a:endParaRPr lang="en-US" altLang="zh-CN" sz="2400" dirty="0">
              <a:ea typeface="SimSun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Summary</a:t>
            </a: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1039359" y="2655320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9" y="1163549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3632103" y="3717768"/>
            <a:ext cx="283916" cy="32621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2700">
                <a:solidFill>
                  <a:srgbClr val="637052">
                    <a:satMod val="155000"/>
                  </a:srgbClr>
                </a:solidFill>
                <a:prstDash val="solid"/>
              </a:ln>
              <a:solidFill>
                <a:srgbClr val="CCDDEA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11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Find the Best Predicate: Predicate Evaluation</a:t>
            </a: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550" y="1207770"/>
            <a:ext cx="9681210" cy="537591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All predicates in a relation can be evaluated based on propagated IDs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Use </a:t>
            </a:r>
            <a:r>
              <a:rPr lang="en-US" altLang="zh-CN" i="1" dirty="0" smtClean="0">
                <a:ea typeface="SimSun" panose="02010600030101010101" pitchFamily="2" charset="-122"/>
              </a:rPr>
              <a:t>foil-gain</a:t>
            </a:r>
            <a:r>
              <a:rPr lang="en-US" altLang="zh-CN" dirty="0" smtClean="0">
                <a:ea typeface="SimSun" panose="02010600030101010101" pitchFamily="2" charset="-122"/>
              </a:rPr>
              <a:t> to evaluate predicates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Suppose current rule is </a:t>
            </a:r>
            <a:r>
              <a:rPr lang="en-US" altLang="zh-CN" i="1" dirty="0" smtClean="0">
                <a:ea typeface="SimSun" panose="02010600030101010101" pitchFamily="2" charset="-122"/>
              </a:rPr>
              <a:t>r</a:t>
            </a:r>
            <a:r>
              <a:rPr lang="en-US" altLang="zh-CN" dirty="0" smtClean="0">
                <a:ea typeface="SimSun" panose="02010600030101010101" pitchFamily="2" charset="-122"/>
              </a:rPr>
              <a:t>.  For a predicate </a:t>
            </a:r>
            <a:r>
              <a:rPr lang="en-US" altLang="zh-CN" i="1" dirty="0" smtClean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,</a:t>
            </a:r>
            <a:r>
              <a:rPr lang="en-US" altLang="zh-CN" i="1" dirty="0" smtClean="0">
                <a:ea typeface="SimSun" panose="02010600030101010101" pitchFamily="2" charset="-122"/>
              </a:rPr>
              <a:t> </a:t>
            </a:r>
          </a:p>
          <a:p>
            <a:pPr lvl="1" eaLnBrk="1" hangingPunct="1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i="1" dirty="0" smtClean="0">
                <a:ea typeface="SimSun" panose="02010600030101010101" pitchFamily="2" charset="-122"/>
              </a:rPr>
              <a:t>	</a:t>
            </a:r>
          </a:p>
          <a:p>
            <a:pPr lvl="4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i="1" dirty="0" smtClean="0">
                <a:ea typeface="SimSun" panose="02010600030101010101" pitchFamily="2" charset="-122"/>
              </a:rPr>
              <a:t>foil-gain</a:t>
            </a:r>
            <a:r>
              <a:rPr lang="en-US" altLang="zh-CN" dirty="0" smtClean="0">
                <a:ea typeface="SimSun" panose="02010600030101010101" pitchFamily="2" charset="-122"/>
              </a:rPr>
              <a:t>(</a:t>
            </a:r>
            <a:r>
              <a:rPr lang="en-US" altLang="zh-CN" i="1" dirty="0" smtClean="0">
                <a:ea typeface="SimSun" panose="02010600030101010101" pitchFamily="2" charset="-122"/>
              </a:rPr>
              <a:t>p</a:t>
            </a:r>
            <a:r>
              <a:rPr lang="en-US" altLang="zh-CN" dirty="0" smtClean="0">
                <a:ea typeface="SimSun" panose="02010600030101010101" pitchFamily="2" charset="-122"/>
              </a:rPr>
              <a:t>) =</a:t>
            </a:r>
          </a:p>
          <a:p>
            <a:pPr lvl="1" eaLnBrk="1" hangingPunct="1"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Categorical Attributes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Compute foil-gain directly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Numerical Attributes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Discretize with every possible value</a:t>
            </a:r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925068"/>
              </p:ext>
            </p:extLst>
          </p:nvPr>
        </p:nvGraphicFramePr>
        <p:xfrm>
          <a:off x="3733801" y="3253741"/>
          <a:ext cx="51657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4" imgW="3365500" imgH="457200" progId="Equation.3">
                  <p:embed/>
                </p:oleObj>
              </mc:Choice>
              <mc:Fallback>
                <p:oleObj name="Equation" r:id="rId4" imgW="3365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1" y="3253741"/>
                        <a:ext cx="51657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009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Negative Tuple Sampling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0183" y="1142999"/>
            <a:ext cx="10860618" cy="3156353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Each time a rule is generated, covered positive examples are removed </a:t>
            </a:r>
          </a:p>
          <a:p>
            <a:pPr eaLnBrk="1" hangingPunct="1"/>
            <a:r>
              <a:rPr lang="en-US" altLang="zh-CN" dirty="0" smtClean="0">
                <a:ea typeface="SimSun" pitchFamily="2" charset="-122"/>
              </a:rPr>
              <a:t>After generating many rules, there are much less positive examples than negative ones</a:t>
            </a:r>
          </a:p>
          <a:p>
            <a:pPr lvl="1" eaLnBrk="1" hangingPunct="1"/>
            <a:r>
              <a:rPr lang="en-US" altLang="zh-CN" dirty="0" smtClean="0">
                <a:ea typeface="SimSun" pitchFamily="2" charset="-122"/>
              </a:rPr>
              <a:t>Cannot build good rules (low support)</a:t>
            </a:r>
          </a:p>
          <a:p>
            <a:pPr lvl="1" eaLnBrk="1" hangingPunct="1"/>
            <a:r>
              <a:rPr lang="en-US" altLang="zh-CN" dirty="0" smtClean="0">
                <a:ea typeface="SimSun" pitchFamily="2" charset="-122"/>
              </a:rPr>
              <a:t>Still time consuming (large number of negative examples)</a:t>
            </a:r>
          </a:p>
          <a:p>
            <a:pPr eaLnBrk="1" hangingPunct="1"/>
            <a:r>
              <a:rPr lang="en-US" altLang="zh-CN" dirty="0" smtClean="0">
                <a:ea typeface="SimSun" pitchFamily="2" charset="-122"/>
              </a:rPr>
              <a:t>Solution: Sampling on negative examples</a:t>
            </a:r>
          </a:p>
          <a:p>
            <a:pPr lvl="1" eaLnBrk="1" hangingPunct="1"/>
            <a:r>
              <a:rPr lang="en-US" altLang="zh-CN" dirty="0" smtClean="0">
                <a:ea typeface="SimSun" pitchFamily="2" charset="-122"/>
              </a:rPr>
              <a:t>Improve efficiency without affecting rule quality</a:t>
            </a:r>
          </a:p>
        </p:txBody>
      </p:sp>
      <p:sp>
        <p:nvSpPr>
          <p:cNvPr id="110596" name="Text Box 15"/>
          <p:cNvSpPr txBox="1">
            <a:spLocks noChangeArrowheads="1"/>
          </p:cNvSpPr>
          <p:nvPr/>
        </p:nvSpPr>
        <p:spPr bwMode="auto">
          <a:xfrm>
            <a:off x="5020733" y="5911850"/>
            <a:ext cx="298451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FF0000"/>
                </a:solidFill>
                <a:latin typeface="Arial" pitchFamily="34" charset="0"/>
                <a:ea typeface="SimSun" pitchFamily="2" charset="-122"/>
              </a:rPr>
              <a:t>+</a:t>
            </a:r>
          </a:p>
        </p:txBody>
      </p:sp>
      <p:sp>
        <p:nvSpPr>
          <p:cNvPr id="110597" name="Text Box 26"/>
          <p:cNvSpPr txBox="1">
            <a:spLocks noChangeArrowheads="1"/>
          </p:cNvSpPr>
          <p:nvPr/>
        </p:nvSpPr>
        <p:spPr bwMode="auto">
          <a:xfrm>
            <a:off x="2582333" y="5910263"/>
            <a:ext cx="416984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rgbClr val="000066"/>
                </a:solidFill>
                <a:latin typeface="Arial" pitchFamily="34" charset="0"/>
                <a:ea typeface="SimSun" pitchFamily="2" charset="-122"/>
              </a:rPr>
              <a:t>–</a:t>
            </a:r>
          </a:p>
        </p:txBody>
      </p:sp>
      <p:grpSp>
        <p:nvGrpSpPr>
          <p:cNvPr id="110598" name="Group 6"/>
          <p:cNvGrpSpPr>
            <a:grpSpLocks/>
          </p:cNvGrpSpPr>
          <p:nvPr/>
        </p:nvGrpSpPr>
        <p:grpSpPr bwMode="auto">
          <a:xfrm>
            <a:off x="203200" y="4324351"/>
            <a:ext cx="5664200" cy="2181225"/>
            <a:chOff x="96" y="2724"/>
            <a:chExt cx="2676" cy="1374"/>
          </a:xfrm>
        </p:grpSpPr>
        <p:sp>
          <p:nvSpPr>
            <p:cNvPr id="110622" name="Text Box 4"/>
            <p:cNvSpPr txBox="1">
              <a:spLocks noChangeArrowheads="1"/>
            </p:cNvSpPr>
            <p:nvPr/>
          </p:nvSpPr>
          <p:spPr bwMode="auto">
            <a:xfrm>
              <a:off x="827" y="2891"/>
              <a:ext cx="1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23" name="Text Box 5"/>
            <p:cNvSpPr txBox="1">
              <a:spLocks noChangeArrowheads="1"/>
            </p:cNvSpPr>
            <p:nvPr/>
          </p:nvSpPr>
          <p:spPr bwMode="auto">
            <a:xfrm>
              <a:off x="1248" y="2757"/>
              <a:ext cx="14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24" name="Text Box 6"/>
            <p:cNvSpPr txBox="1">
              <a:spLocks noChangeArrowheads="1"/>
            </p:cNvSpPr>
            <p:nvPr/>
          </p:nvSpPr>
          <p:spPr bwMode="auto">
            <a:xfrm>
              <a:off x="1529" y="3091"/>
              <a:ext cx="14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25" name="Text Box 7"/>
            <p:cNvSpPr txBox="1">
              <a:spLocks noChangeArrowheads="1"/>
            </p:cNvSpPr>
            <p:nvPr/>
          </p:nvSpPr>
          <p:spPr bwMode="auto">
            <a:xfrm>
              <a:off x="1108" y="2924"/>
              <a:ext cx="1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26" name="Text Box 8"/>
            <p:cNvSpPr txBox="1">
              <a:spLocks noChangeArrowheads="1"/>
            </p:cNvSpPr>
            <p:nvPr/>
          </p:nvSpPr>
          <p:spPr bwMode="auto">
            <a:xfrm>
              <a:off x="1053" y="3157"/>
              <a:ext cx="13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27" name="Text Box 9"/>
            <p:cNvSpPr txBox="1">
              <a:spLocks noChangeArrowheads="1"/>
            </p:cNvSpPr>
            <p:nvPr/>
          </p:nvSpPr>
          <p:spPr bwMode="auto">
            <a:xfrm>
              <a:off x="855" y="3157"/>
              <a:ext cx="1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28" name="Text Box 10"/>
            <p:cNvSpPr txBox="1">
              <a:spLocks noChangeArrowheads="1"/>
            </p:cNvSpPr>
            <p:nvPr/>
          </p:nvSpPr>
          <p:spPr bwMode="auto">
            <a:xfrm>
              <a:off x="1164" y="3291"/>
              <a:ext cx="14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29" name="Text Box 11"/>
            <p:cNvSpPr txBox="1">
              <a:spLocks noChangeArrowheads="1"/>
            </p:cNvSpPr>
            <p:nvPr/>
          </p:nvSpPr>
          <p:spPr bwMode="auto">
            <a:xfrm>
              <a:off x="1642" y="3457"/>
              <a:ext cx="1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30" name="Text Box 12"/>
            <p:cNvSpPr txBox="1">
              <a:spLocks noChangeArrowheads="1"/>
            </p:cNvSpPr>
            <p:nvPr/>
          </p:nvSpPr>
          <p:spPr bwMode="auto">
            <a:xfrm>
              <a:off x="321" y="3124"/>
              <a:ext cx="14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31" name="Text Box 13"/>
            <p:cNvSpPr txBox="1">
              <a:spLocks noChangeArrowheads="1"/>
            </p:cNvSpPr>
            <p:nvPr/>
          </p:nvSpPr>
          <p:spPr bwMode="auto">
            <a:xfrm>
              <a:off x="573" y="3657"/>
              <a:ext cx="14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32" name="Text Box 14"/>
            <p:cNvSpPr txBox="1">
              <a:spLocks noChangeArrowheads="1"/>
            </p:cNvSpPr>
            <p:nvPr/>
          </p:nvSpPr>
          <p:spPr bwMode="auto">
            <a:xfrm>
              <a:off x="2344" y="2791"/>
              <a:ext cx="14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33" name="Text Box 16"/>
            <p:cNvSpPr txBox="1">
              <a:spLocks noChangeArrowheads="1"/>
            </p:cNvSpPr>
            <p:nvPr/>
          </p:nvSpPr>
          <p:spPr bwMode="auto">
            <a:xfrm>
              <a:off x="518" y="3191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34" name="Text Box 17"/>
            <p:cNvSpPr txBox="1">
              <a:spLocks noChangeArrowheads="1"/>
            </p:cNvSpPr>
            <p:nvPr/>
          </p:nvSpPr>
          <p:spPr bwMode="auto">
            <a:xfrm>
              <a:off x="715" y="2724"/>
              <a:ext cx="1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35" name="Text Box 18"/>
            <p:cNvSpPr txBox="1">
              <a:spLocks noChangeArrowheads="1"/>
            </p:cNvSpPr>
            <p:nvPr/>
          </p:nvSpPr>
          <p:spPr bwMode="auto">
            <a:xfrm>
              <a:off x="434" y="2824"/>
              <a:ext cx="19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36" name="Text Box 19"/>
            <p:cNvSpPr txBox="1">
              <a:spLocks noChangeArrowheads="1"/>
            </p:cNvSpPr>
            <p:nvPr/>
          </p:nvSpPr>
          <p:spPr bwMode="auto">
            <a:xfrm>
              <a:off x="96" y="2824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37" name="Text Box 20"/>
            <p:cNvSpPr txBox="1">
              <a:spLocks noChangeArrowheads="1"/>
            </p:cNvSpPr>
            <p:nvPr/>
          </p:nvSpPr>
          <p:spPr bwMode="auto">
            <a:xfrm>
              <a:off x="180" y="3390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38" name="Text Box 21"/>
            <p:cNvSpPr txBox="1">
              <a:spLocks noChangeArrowheads="1"/>
            </p:cNvSpPr>
            <p:nvPr/>
          </p:nvSpPr>
          <p:spPr bwMode="auto">
            <a:xfrm>
              <a:off x="602" y="3423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39" name="Text Box 22"/>
            <p:cNvSpPr txBox="1">
              <a:spLocks noChangeArrowheads="1"/>
            </p:cNvSpPr>
            <p:nvPr/>
          </p:nvSpPr>
          <p:spPr bwMode="auto">
            <a:xfrm>
              <a:off x="321" y="3691"/>
              <a:ext cx="19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0" name="Text Box 23"/>
            <p:cNvSpPr txBox="1">
              <a:spLocks noChangeArrowheads="1"/>
            </p:cNvSpPr>
            <p:nvPr/>
          </p:nvSpPr>
          <p:spPr bwMode="auto">
            <a:xfrm>
              <a:off x="883" y="3423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1" name="Text Box 24"/>
            <p:cNvSpPr txBox="1">
              <a:spLocks noChangeArrowheads="1"/>
            </p:cNvSpPr>
            <p:nvPr/>
          </p:nvSpPr>
          <p:spPr bwMode="auto">
            <a:xfrm>
              <a:off x="1220" y="3057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2" name="Text Box 25"/>
            <p:cNvSpPr txBox="1">
              <a:spLocks noChangeArrowheads="1"/>
            </p:cNvSpPr>
            <p:nvPr/>
          </p:nvSpPr>
          <p:spPr bwMode="auto">
            <a:xfrm>
              <a:off x="995" y="2791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3" name="Text Box 27"/>
            <p:cNvSpPr txBox="1">
              <a:spLocks noChangeArrowheads="1"/>
            </p:cNvSpPr>
            <p:nvPr/>
          </p:nvSpPr>
          <p:spPr bwMode="auto">
            <a:xfrm>
              <a:off x="1810" y="3124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4" name="Text Box 28"/>
            <p:cNvSpPr txBox="1">
              <a:spLocks noChangeArrowheads="1"/>
            </p:cNvSpPr>
            <p:nvPr/>
          </p:nvSpPr>
          <p:spPr bwMode="auto">
            <a:xfrm>
              <a:off x="1670" y="2858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5" name="Text Box 29"/>
            <p:cNvSpPr txBox="1">
              <a:spLocks noChangeArrowheads="1"/>
            </p:cNvSpPr>
            <p:nvPr/>
          </p:nvSpPr>
          <p:spPr bwMode="auto">
            <a:xfrm>
              <a:off x="2119" y="3056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6" name="Text Box 30"/>
            <p:cNvSpPr txBox="1">
              <a:spLocks noChangeArrowheads="1"/>
            </p:cNvSpPr>
            <p:nvPr/>
          </p:nvSpPr>
          <p:spPr bwMode="auto">
            <a:xfrm>
              <a:off x="2148" y="3491"/>
              <a:ext cx="1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7" name="Text Box 31"/>
            <p:cNvSpPr txBox="1">
              <a:spLocks noChangeArrowheads="1"/>
            </p:cNvSpPr>
            <p:nvPr/>
          </p:nvSpPr>
          <p:spPr bwMode="auto">
            <a:xfrm>
              <a:off x="1417" y="3391"/>
              <a:ext cx="197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8" name="Text Box 32"/>
            <p:cNvSpPr txBox="1">
              <a:spLocks noChangeArrowheads="1"/>
            </p:cNvSpPr>
            <p:nvPr/>
          </p:nvSpPr>
          <p:spPr bwMode="auto">
            <a:xfrm>
              <a:off x="2344" y="3324"/>
              <a:ext cx="197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49" name="Text Box 33"/>
            <p:cNvSpPr txBox="1">
              <a:spLocks noChangeArrowheads="1"/>
            </p:cNvSpPr>
            <p:nvPr/>
          </p:nvSpPr>
          <p:spPr bwMode="auto">
            <a:xfrm>
              <a:off x="2063" y="3657"/>
              <a:ext cx="14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50" name="Text Box 34"/>
            <p:cNvSpPr txBox="1">
              <a:spLocks noChangeArrowheads="1"/>
            </p:cNvSpPr>
            <p:nvPr/>
          </p:nvSpPr>
          <p:spPr bwMode="auto">
            <a:xfrm>
              <a:off x="911" y="3657"/>
              <a:ext cx="14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51" name="Text Box 35"/>
            <p:cNvSpPr txBox="1">
              <a:spLocks noChangeArrowheads="1"/>
            </p:cNvSpPr>
            <p:nvPr/>
          </p:nvSpPr>
          <p:spPr bwMode="auto">
            <a:xfrm>
              <a:off x="1754" y="3391"/>
              <a:ext cx="14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52" name="Text Box 36"/>
            <p:cNvSpPr txBox="1">
              <a:spLocks noChangeArrowheads="1"/>
            </p:cNvSpPr>
            <p:nvPr/>
          </p:nvSpPr>
          <p:spPr bwMode="auto">
            <a:xfrm>
              <a:off x="1979" y="3024"/>
              <a:ext cx="14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53" name="Oval 37"/>
            <p:cNvSpPr>
              <a:spLocks noChangeArrowheads="1"/>
            </p:cNvSpPr>
            <p:nvPr/>
          </p:nvSpPr>
          <p:spPr bwMode="auto">
            <a:xfrm>
              <a:off x="714" y="2880"/>
              <a:ext cx="1012" cy="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ahoma" pitchFamily="34" charset="0"/>
                <a:ea typeface="SimSun" pitchFamily="2" charset="-122"/>
              </a:endParaRPr>
            </a:p>
          </p:txBody>
        </p:sp>
        <p:sp>
          <p:nvSpPr>
            <p:cNvPr id="110654" name="Oval 38"/>
            <p:cNvSpPr>
              <a:spLocks noChangeArrowheads="1"/>
            </p:cNvSpPr>
            <p:nvPr/>
          </p:nvSpPr>
          <p:spPr bwMode="auto">
            <a:xfrm rot="-2130189">
              <a:off x="1428" y="3198"/>
              <a:ext cx="1344" cy="34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latin typeface="Tahoma" pitchFamily="34" charset="0"/>
                <a:ea typeface="SimSun" pitchFamily="2" charset="-122"/>
              </a:endParaRPr>
            </a:p>
          </p:txBody>
        </p:sp>
      </p:grpSp>
      <p:grpSp>
        <p:nvGrpSpPr>
          <p:cNvPr id="110599" name="Group 40"/>
          <p:cNvGrpSpPr>
            <a:grpSpLocks/>
          </p:cNvGrpSpPr>
          <p:nvPr/>
        </p:nvGrpSpPr>
        <p:grpSpPr bwMode="auto">
          <a:xfrm>
            <a:off x="6908800" y="4191000"/>
            <a:ext cx="4572000" cy="2332038"/>
            <a:chOff x="624" y="2160"/>
            <a:chExt cx="4176" cy="1986"/>
          </a:xfrm>
        </p:grpSpPr>
        <p:sp>
          <p:nvSpPr>
            <p:cNvPr id="110600" name="Text Box 4"/>
            <p:cNvSpPr txBox="1">
              <a:spLocks noChangeArrowheads="1"/>
            </p:cNvSpPr>
            <p:nvPr/>
          </p:nvSpPr>
          <p:spPr bwMode="auto">
            <a:xfrm>
              <a:off x="1009" y="2736"/>
              <a:ext cx="239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01" name="Text Box 5"/>
            <p:cNvSpPr txBox="1">
              <a:spLocks noChangeArrowheads="1"/>
            </p:cNvSpPr>
            <p:nvPr/>
          </p:nvSpPr>
          <p:spPr bwMode="auto">
            <a:xfrm>
              <a:off x="1440" y="3504"/>
              <a:ext cx="24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02" name="Text Box 6"/>
            <p:cNvSpPr txBox="1">
              <a:spLocks noChangeArrowheads="1"/>
            </p:cNvSpPr>
            <p:nvPr/>
          </p:nvSpPr>
          <p:spPr bwMode="auto">
            <a:xfrm>
              <a:off x="4512" y="3600"/>
              <a:ext cx="24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03" name="Text Box 7"/>
            <p:cNvSpPr txBox="1">
              <a:spLocks noChangeArrowheads="1"/>
            </p:cNvSpPr>
            <p:nvPr/>
          </p:nvSpPr>
          <p:spPr bwMode="auto">
            <a:xfrm>
              <a:off x="1343" y="2832"/>
              <a:ext cx="337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04" name="Text Box 8"/>
            <p:cNvSpPr txBox="1">
              <a:spLocks noChangeArrowheads="1"/>
            </p:cNvSpPr>
            <p:nvPr/>
          </p:nvSpPr>
          <p:spPr bwMode="auto">
            <a:xfrm>
              <a:off x="1680" y="2160"/>
              <a:ext cx="33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05" name="Text Box 9"/>
            <p:cNvSpPr txBox="1">
              <a:spLocks noChangeArrowheads="1"/>
            </p:cNvSpPr>
            <p:nvPr/>
          </p:nvSpPr>
          <p:spPr bwMode="auto">
            <a:xfrm>
              <a:off x="1200" y="2305"/>
              <a:ext cx="337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06" name="Text Box 10"/>
            <p:cNvSpPr txBox="1">
              <a:spLocks noChangeArrowheads="1"/>
            </p:cNvSpPr>
            <p:nvPr/>
          </p:nvSpPr>
          <p:spPr bwMode="auto">
            <a:xfrm>
              <a:off x="624" y="2305"/>
              <a:ext cx="33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07" name="Text Box 11"/>
            <p:cNvSpPr txBox="1">
              <a:spLocks noChangeArrowheads="1"/>
            </p:cNvSpPr>
            <p:nvPr/>
          </p:nvSpPr>
          <p:spPr bwMode="auto">
            <a:xfrm>
              <a:off x="767" y="3120"/>
              <a:ext cx="33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08" name="Text Box 12"/>
            <p:cNvSpPr txBox="1">
              <a:spLocks noChangeArrowheads="1"/>
            </p:cNvSpPr>
            <p:nvPr/>
          </p:nvSpPr>
          <p:spPr bwMode="auto">
            <a:xfrm>
              <a:off x="1488" y="3169"/>
              <a:ext cx="337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09" name="Text Box 13"/>
            <p:cNvSpPr txBox="1">
              <a:spLocks noChangeArrowheads="1"/>
            </p:cNvSpPr>
            <p:nvPr/>
          </p:nvSpPr>
          <p:spPr bwMode="auto">
            <a:xfrm>
              <a:off x="1009" y="3552"/>
              <a:ext cx="334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0" name="Text Box 14"/>
            <p:cNvSpPr txBox="1">
              <a:spLocks noChangeArrowheads="1"/>
            </p:cNvSpPr>
            <p:nvPr/>
          </p:nvSpPr>
          <p:spPr bwMode="auto">
            <a:xfrm>
              <a:off x="1968" y="3169"/>
              <a:ext cx="33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1" name="Text Box 15"/>
            <p:cNvSpPr txBox="1">
              <a:spLocks noChangeArrowheads="1"/>
            </p:cNvSpPr>
            <p:nvPr/>
          </p:nvSpPr>
          <p:spPr bwMode="auto">
            <a:xfrm>
              <a:off x="2544" y="2640"/>
              <a:ext cx="33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2" name="Text Box 16"/>
            <p:cNvSpPr txBox="1">
              <a:spLocks noChangeArrowheads="1"/>
            </p:cNvSpPr>
            <p:nvPr/>
          </p:nvSpPr>
          <p:spPr bwMode="auto">
            <a:xfrm>
              <a:off x="2159" y="2256"/>
              <a:ext cx="33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3" name="Text Box 17"/>
            <p:cNvSpPr txBox="1">
              <a:spLocks noChangeArrowheads="1"/>
            </p:cNvSpPr>
            <p:nvPr/>
          </p:nvSpPr>
          <p:spPr bwMode="auto">
            <a:xfrm>
              <a:off x="2544" y="3600"/>
              <a:ext cx="33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4" name="Text Box 18"/>
            <p:cNvSpPr txBox="1">
              <a:spLocks noChangeArrowheads="1"/>
            </p:cNvSpPr>
            <p:nvPr/>
          </p:nvSpPr>
          <p:spPr bwMode="auto">
            <a:xfrm>
              <a:off x="3551" y="2736"/>
              <a:ext cx="33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5" name="Text Box 19"/>
            <p:cNvSpPr txBox="1">
              <a:spLocks noChangeArrowheads="1"/>
            </p:cNvSpPr>
            <p:nvPr/>
          </p:nvSpPr>
          <p:spPr bwMode="auto">
            <a:xfrm>
              <a:off x="3311" y="2352"/>
              <a:ext cx="337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6" name="Text Box 20"/>
            <p:cNvSpPr txBox="1">
              <a:spLocks noChangeArrowheads="1"/>
            </p:cNvSpPr>
            <p:nvPr/>
          </p:nvSpPr>
          <p:spPr bwMode="auto">
            <a:xfrm>
              <a:off x="4081" y="2640"/>
              <a:ext cx="334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7" name="Text Box 21"/>
            <p:cNvSpPr txBox="1">
              <a:spLocks noChangeArrowheads="1"/>
            </p:cNvSpPr>
            <p:nvPr/>
          </p:nvSpPr>
          <p:spPr bwMode="auto">
            <a:xfrm>
              <a:off x="4127" y="3265"/>
              <a:ext cx="337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8" name="Text Box 22"/>
            <p:cNvSpPr txBox="1">
              <a:spLocks noChangeArrowheads="1"/>
            </p:cNvSpPr>
            <p:nvPr/>
          </p:nvSpPr>
          <p:spPr bwMode="auto">
            <a:xfrm>
              <a:off x="2880" y="3120"/>
              <a:ext cx="337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19" name="Text Box 23"/>
            <p:cNvSpPr txBox="1">
              <a:spLocks noChangeArrowheads="1"/>
            </p:cNvSpPr>
            <p:nvPr/>
          </p:nvSpPr>
          <p:spPr bwMode="auto">
            <a:xfrm>
              <a:off x="4464" y="3024"/>
              <a:ext cx="33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000066"/>
                  </a:solidFill>
                  <a:latin typeface="Arial" pitchFamily="34" charset="0"/>
                  <a:ea typeface="SimSun" pitchFamily="2" charset="-122"/>
                </a:rPr>
                <a:t>–</a:t>
              </a:r>
            </a:p>
          </p:txBody>
        </p:sp>
        <p:sp>
          <p:nvSpPr>
            <p:cNvPr id="110620" name="Text Box 24"/>
            <p:cNvSpPr txBox="1">
              <a:spLocks noChangeArrowheads="1"/>
            </p:cNvSpPr>
            <p:nvPr/>
          </p:nvSpPr>
          <p:spPr bwMode="auto">
            <a:xfrm>
              <a:off x="3984" y="3504"/>
              <a:ext cx="24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  <p:sp>
          <p:nvSpPr>
            <p:cNvPr id="110621" name="Text Box 25"/>
            <p:cNvSpPr txBox="1">
              <a:spLocks noChangeArrowheads="1"/>
            </p:cNvSpPr>
            <p:nvPr/>
          </p:nvSpPr>
          <p:spPr bwMode="auto">
            <a:xfrm>
              <a:off x="2016" y="3504"/>
              <a:ext cx="24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itchFamily="2" charset="2"/>
                <a:buChar char="§"/>
                <a:defRPr sz="2000">
                  <a:solidFill>
                    <a:srgbClr val="12076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FF0000"/>
                  </a:solidFill>
                  <a:latin typeface="Arial" pitchFamily="34" charset="0"/>
                  <a:ea typeface="SimSun" pitchFamily="2" charset="-122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98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CrossMine</a:t>
            </a:r>
            <a:r>
              <a:rPr lang="en-US" dirty="0" smtClean="0"/>
              <a:t>: Performance on Real Datasets</a:t>
            </a:r>
            <a:endParaRPr lang="en-US" dirty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95400"/>
            <a:ext cx="6527575" cy="428204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PKDD Cup 99 dataset—Loan Application</a:t>
            </a:r>
          </a:p>
        </p:txBody>
      </p:sp>
      <p:graphicFrame>
        <p:nvGraphicFramePr>
          <p:cNvPr id="1269764" name="Group 4"/>
          <p:cNvGraphicFramePr>
            <a:graphicFrameLocks noGrp="1"/>
          </p:cNvGraphicFramePr>
          <p:nvPr/>
        </p:nvGraphicFramePr>
        <p:xfrm>
          <a:off x="1320800" y="1905000"/>
          <a:ext cx="8636000" cy="1341440"/>
        </p:xfrm>
        <a:graphic>
          <a:graphicData uri="http://schemas.openxmlformats.org/drawingml/2006/table">
            <a:tbl>
              <a:tblPr/>
              <a:tblGrid>
                <a:gridCol w="2878667"/>
                <a:gridCol w="2506133"/>
                <a:gridCol w="3251200"/>
              </a:tblGrid>
              <a:tr h="3353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Accuracy</a:t>
                      </a:r>
                    </a:p>
                  </a:txBody>
                  <a:tcPr marL="121920" marR="121920"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Time (per fold)</a:t>
                      </a:r>
                    </a:p>
                  </a:txBody>
                  <a:tcPr marL="121920" marR="121920"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FOIL</a:t>
                      </a:r>
                    </a:p>
                  </a:txBody>
                  <a:tcPr marL="121920" marR="121920"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74.0%</a:t>
                      </a:r>
                    </a:p>
                  </a:txBody>
                  <a:tcPr marL="121920" marR="121920"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3338 sec</a:t>
                      </a:r>
                    </a:p>
                  </a:txBody>
                  <a:tcPr marL="121920" marR="121920"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TILDE</a:t>
                      </a:r>
                    </a:p>
                  </a:txBody>
                  <a:tcPr marL="121920" marR="121920"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81.3%</a:t>
                      </a:r>
                    </a:p>
                  </a:txBody>
                  <a:tcPr marL="121920" marR="121920"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2429 sec</a:t>
                      </a:r>
                    </a:p>
                  </a:txBody>
                  <a:tcPr marL="121920" marR="121920"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3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CrossMine</a:t>
                      </a:r>
                    </a:p>
                  </a:txBody>
                  <a:tcPr marL="121920" marR="121920" marT="45739" marB="457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90.7%</a:t>
                      </a:r>
                    </a:p>
                  </a:txBody>
                  <a:tcPr marL="121920" marR="121920"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15.3 sec</a:t>
                      </a:r>
                    </a:p>
                  </a:txBody>
                  <a:tcPr marL="121920" marR="121920" marT="45739" marB="457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69786" name="Group 26"/>
          <p:cNvGraphicFramePr>
            <a:graphicFrameLocks noGrp="1"/>
          </p:cNvGraphicFramePr>
          <p:nvPr/>
        </p:nvGraphicFramePr>
        <p:xfrm>
          <a:off x="1320800" y="4754563"/>
          <a:ext cx="8587317" cy="1343026"/>
        </p:xfrm>
        <a:graphic>
          <a:graphicData uri="http://schemas.openxmlformats.org/drawingml/2006/table">
            <a:tbl>
              <a:tblPr/>
              <a:tblGrid>
                <a:gridCol w="2861733"/>
                <a:gridCol w="2491317"/>
                <a:gridCol w="3234267"/>
              </a:tblGrid>
              <a:tr h="335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121920" marR="121920" marT="45759" marB="457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Accuracy</a:t>
                      </a:r>
                    </a:p>
                  </a:txBody>
                  <a:tcPr marL="121920" marR="121920" marT="45759" marB="457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Time (per fold)</a:t>
                      </a:r>
                    </a:p>
                  </a:txBody>
                  <a:tcPr marL="121920" marR="121920" marT="45759" marB="457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FOIL</a:t>
                      </a:r>
                    </a:p>
                  </a:txBody>
                  <a:tcPr marL="121920" marR="121920" marT="45759" marB="457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79.7%</a:t>
                      </a:r>
                    </a:p>
                  </a:txBody>
                  <a:tcPr marL="121920" marR="121920" marT="45759" marB="457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1.65 sec</a:t>
                      </a:r>
                    </a:p>
                  </a:txBody>
                  <a:tcPr marL="121920" marR="121920" marT="45759" marB="457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67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TILDE</a:t>
                      </a:r>
                    </a:p>
                  </a:txBody>
                  <a:tcPr marL="121920" marR="121920" marT="45759" marB="457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89.4%</a:t>
                      </a:r>
                    </a:p>
                  </a:txBody>
                  <a:tcPr marL="121920" marR="121920" marT="45759" marB="457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25.6 sec</a:t>
                      </a:r>
                    </a:p>
                  </a:txBody>
                  <a:tcPr marL="121920" marR="121920" marT="45759" marB="457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CrossMine</a:t>
                      </a:r>
                    </a:p>
                  </a:txBody>
                  <a:tcPr marL="121920" marR="121920" marT="45759" marB="4575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87.7%</a:t>
                      </a:r>
                    </a:p>
                  </a:txBody>
                  <a:tcPr marL="121920" marR="121920" marT="45759" marB="457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itchFamily="2" charset="2"/>
                        <a:defRPr>
                          <a:solidFill>
                            <a:srgbClr val="12076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cs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0.83 sec</a:t>
                      </a:r>
                    </a:p>
                  </a:txBody>
                  <a:tcPr marL="121920" marR="121920" marT="45759" marB="4575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1664" name="Rectangle 48"/>
          <p:cNvSpPr>
            <a:spLocks noChangeArrowheads="1"/>
          </p:cNvSpPr>
          <p:nvPr/>
        </p:nvSpPr>
        <p:spPr bwMode="auto">
          <a:xfrm>
            <a:off x="609600" y="3810000"/>
            <a:ext cx="1097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CN" dirty="0">
              <a:ea typeface="SimSun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21539" y="3623553"/>
            <a:ext cx="9620082" cy="9197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ea typeface="SimSun" pitchFamily="2" charset="-122"/>
              </a:rPr>
              <a:t>Mutagenesis </a:t>
            </a:r>
            <a:r>
              <a:rPr lang="en-US" altLang="zh-CN" dirty="0">
                <a:ea typeface="SimSun" pitchFamily="2" charset="-122"/>
              </a:rPr>
              <a:t>dataset (4 relations): Only 4 relations, so TILDE does a good job, though </a:t>
            </a:r>
            <a:r>
              <a:rPr lang="en-US" altLang="zh-CN" dirty="0" smtClean="0">
                <a:ea typeface="SimSun" pitchFamily="2" charset="-122"/>
              </a:rPr>
              <a:t>slow; but </a:t>
            </a:r>
            <a:r>
              <a:rPr lang="en-US" altLang="zh-CN" dirty="0" err="1" smtClean="0">
                <a:ea typeface="SimSun" pitchFamily="2" charset="-122"/>
              </a:rPr>
              <a:t>CrossMine</a:t>
            </a:r>
            <a:r>
              <a:rPr lang="en-US" altLang="zh-CN" dirty="0" smtClean="0">
                <a:ea typeface="SimSun" pitchFamily="2" charset="-122"/>
              </a:rPr>
              <a:t> is still efficient and good quality</a:t>
            </a:r>
            <a:endParaRPr lang="en-US" altLang="zh-CN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474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589489" y="1163549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6957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237237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2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88" y="1173212"/>
            <a:ext cx="11489492" cy="5415323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III: </a:t>
            </a:r>
            <a:r>
              <a:rPr lang="en-US" altLang="zh-CN" sz="2400" dirty="0" smtClean="0">
                <a:ea typeface="SimSun" panose="02010600030101010101" pitchFamily="2" charset="-122"/>
              </a:rPr>
              <a:t>Other Data Mining Functions for Heterogeneous  </a:t>
            </a:r>
            <a:r>
              <a:rPr lang="en-US" altLang="zh-CN" sz="2400" dirty="0">
                <a:ea typeface="SimSun" panose="02010600030101010101" pitchFamily="2" charset="-122"/>
              </a:rPr>
              <a:t>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>
                <a:ea typeface="SimSun" pitchFamily="2" charset="-122"/>
              </a:rPr>
              <a:t>Mining Evolution and Dynamics of Information Networks 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Role </a:t>
            </a:r>
            <a:r>
              <a:rPr lang="en-US" altLang="zh-CN" sz="2400" dirty="0">
                <a:ea typeface="SimSun" pitchFamily="2" charset="-122"/>
              </a:rPr>
              <a:t>Discovery </a:t>
            </a:r>
            <a:endParaRPr lang="en-US" altLang="zh-CN" sz="2400" dirty="0" smtClean="0">
              <a:ea typeface="SimSun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OLAP </a:t>
            </a:r>
            <a:r>
              <a:rPr lang="en-US" altLang="zh-CN" sz="2400" dirty="0">
                <a:ea typeface="SimSun" pitchFamily="2" charset="-122"/>
              </a:rPr>
              <a:t>in Information </a:t>
            </a:r>
            <a:r>
              <a:rPr lang="en-US" altLang="zh-CN" sz="2400" dirty="0" smtClean="0">
                <a:ea typeface="SimSun" pitchFamily="2" charset="-122"/>
              </a:rPr>
              <a:t>Networks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Data Cleaning: Distinct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CrossMine</a:t>
            </a:r>
            <a:r>
              <a:rPr lang="en-US" altLang="zh-CN" sz="2400" dirty="0" smtClean="0">
                <a:ea typeface="SimSun" pitchFamily="2" charset="-122"/>
              </a:rPr>
              <a:t>:  Classification Across Multi-Relational Databases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EgoSet</a:t>
            </a:r>
            <a:r>
              <a:rPr lang="en-US" altLang="zh-CN" sz="2400" dirty="0" smtClean="0">
                <a:ea typeface="SimSun" pitchFamily="2" charset="-122"/>
              </a:rPr>
              <a:t>: </a:t>
            </a:r>
            <a:r>
              <a:rPr lang="en-US" sz="2400" dirty="0"/>
              <a:t>Exploiting Word Ego-Networks for Multifaceted Set Expansion</a:t>
            </a:r>
            <a:endParaRPr lang="en-US" altLang="zh-CN" sz="2400" dirty="0">
              <a:ea typeface="SimSun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Summary</a:t>
            </a: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1039359" y="2655320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9" y="1163549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10187267" y="5732296"/>
            <a:ext cx="283916" cy="32621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2700">
                <a:solidFill>
                  <a:srgbClr val="637052">
                    <a:satMod val="155000"/>
                  </a:srgbClr>
                </a:solidFill>
                <a:prstDash val="solid"/>
              </a:ln>
              <a:solidFill>
                <a:srgbClr val="CCDDEA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7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205818" y="0"/>
            <a:ext cx="12553950" cy="847725"/>
          </a:xfrm>
        </p:spPr>
        <p:txBody>
          <a:bodyPr>
            <a:normAutofit/>
          </a:bodyPr>
          <a:lstStyle/>
          <a:p>
            <a:r>
              <a:rPr lang="en-US" sz="3200" b="0" dirty="0" err="1"/>
              <a:t>EgoSet</a:t>
            </a:r>
            <a:r>
              <a:rPr lang="en-US" sz="3200" b="0" dirty="0"/>
              <a:t>: Exploiting Word </a:t>
            </a:r>
            <a:r>
              <a:rPr lang="en-US" sz="3200" b="0" dirty="0" smtClean="0"/>
              <a:t>Ego-Networks</a:t>
            </a:r>
            <a:r>
              <a:rPr lang="en-US" sz="3200" b="0" dirty="0"/>
              <a:t> </a:t>
            </a:r>
            <a:r>
              <a:rPr lang="en-US" sz="3200" b="0" dirty="0" smtClean="0"/>
              <a:t>for Multifaceted </a:t>
            </a:r>
            <a:r>
              <a:rPr lang="en-US" sz="3200" b="0" dirty="0"/>
              <a:t>Set Expansion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 Black"/>
            </a:endParaRP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>
          <a:xfrm>
            <a:off x="613037" y="1219205"/>
            <a:ext cx="10916240" cy="5445546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Xin </a:t>
            </a:r>
            <a:r>
              <a:rPr lang="en-US" dirty="0" err="1" smtClean="0"/>
              <a:t>Rong</a:t>
            </a:r>
            <a:r>
              <a:rPr lang="en-US" dirty="0" smtClean="0"/>
              <a:t>, </a:t>
            </a:r>
            <a:r>
              <a:rPr lang="en-US" dirty="0" err="1"/>
              <a:t>Zhe</a:t>
            </a:r>
            <a:r>
              <a:rPr lang="en-US" dirty="0"/>
              <a:t> </a:t>
            </a:r>
            <a:r>
              <a:rPr lang="en-US" dirty="0" smtClean="0"/>
              <a:t>Chen, </a:t>
            </a:r>
            <a:r>
              <a:rPr lang="en-US" dirty="0" err="1"/>
              <a:t>Qiaozhu</a:t>
            </a:r>
            <a:r>
              <a:rPr lang="en-US" dirty="0"/>
              <a:t> </a:t>
            </a:r>
            <a:r>
              <a:rPr lang="en-US" dirty="0" smtClean="0"/>
              <a:t>Mei, </a:t>
            </a:r>
            <a:r>
              <a:rPr lang="en-US" dirty="0" err="1"/>
              <a:t>Eytan</a:t>
            </a:r>
            <a:r>
              <a:rPr lang="en-US" dirty="0"/>
              <a:t> </a:t>
            </a:r>
            <a:r>
              <a:rPr lang="en-US" dirty="0" smtClean="0"/>
              <a:t>Adar, “</a:t>
            </a:r>
            <a:r>
              <a:rPr lang="en-US" dirty="0" err="1" smtClean="0"/>
              <a:t>EgoSet</a:t>
            </a:r>
            <a:r>
              <a:rPr lang="en-US" dirty="0"/>
              <a:t>: Exploiting Word </a:t>
            </a:r>
            <a:r>
              <a:rPr lang="en-US" dirty="0" smtClean="0"/>
              <a:t>Ego-Networks and User-Generated </a:t>
            </a:r>
            <a:r>
              <a:rPr lang="en-US" dirty="0"/>
              <a:t>Ontology for Multifaceted Set </a:t>
            </a:r>
            <a:r>
              <a:rPr lang="en-US" dirty="0" smtClean="0"/>
              <a:t>Expansion”, WSDM’16</a:t>
            </a:r>
          </a:p>
          <a:p>
            <a:r>
              <a:rPr lang="en-US" b="1" dirty="0"/>
              <a:t>Entity Set Expansion</a:t>
            </a:r>
          </a:p>
          <a:p>
            <a:pPr lvl="1"/>
            <a:r>
              <a:rPr lang="en-US" dirty="0" smtClean="0"/>
              <a:t>Given </a:t>
            </a:r>
            <a:r>
              <a:rPr lang="en-US" dirty="0"/>
              <a:t>one or few </a:t>
            </a:r>
            <a:r>
              <a:rPr lang="en-US" dirty="0" smtClean="0"/>
              <a:t>examples (i.e., seeds), find </a:t>
            </a:r>
            <a:r>
              <a:rPr lang="en-US" dirty="0"/>
              <a:t>a set of “</a:t>
            </a:r>
            <a:r>
              <a:rPr lang="en-US" dirty="0" smtClean="0"/>
              <a:t>sibling” entities </a:t>
            </a:r>
            <a:r>
              <a:rPr lang="en-US" dirty="0"/>
              <a:t>such that the entities and </a:t>
            </a:r>
            <a:r>
              <a:rPr lang="en-US" dirty="0" smtClean="0"/>
              <a:t>the seeds </a:t>
            </a:r>
            <a:r>
              <a:rPr lang="en-US" dirty="0"/>
              <a:t>belong to the same semantic </a:t>
            </a:r>
            <a:r>
              <a:rPr lang="en-US" dirty="0" smtClean="0"/>
              <a:t>class</a:t>
            </a:r>
          </a:p>
          <a:p>
            <a:pPr lvl="1"/>
            <a:r>
              <a:rPr lang="en-US" dirty="0"/>
              <a:t>Applications: </a:t>
            </a:r>
            <a:r>
              <a:rPr lang="en-US" dirty="0" smtClean="0"/>
              <a:t>Question </a:t>
            </a:r>
            <a:r>
              <a:rPr lang="en-US" dirty="0"/>
              <a:t>answering, query suggestions, consumer vocabulary construction and knowledge </a:t>
            </a:r>
            <a:r>
              <a:rPr lang="en-US" dirty="0" smtClean="0"/>
              <a:t>extraction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Given {red, blue, green} </a:t>
            </a:r>
            <a:r>
              <a:rPr lang="en-US" dirty="0" smtClean="0">
                <a:latin typeface="Calibri" panose="020F0502020204030204" pitchFamily="34" charset="0"/>
              </a:rPr>
              <a:t>→ all the colors</a:t>
            </a:r>
          </a:p>
          <a:p>
            <a:pPr lvl="2"/>
            <a:r>
              <a:rPr lang="en-US" dirty="0" smtClean="0"/>
              <a:t>However, given “orange” </a:t>
            </a:r>
            <a:r>
              <a:rPr lang="en-US" dirty="0">
                <a:latin typeface="Calibri" panose="020F0502020204030204" pitchFamily="34" charset="0"/>
              </a:rPr>
              <a:t>→ </a:t>
            </a:r>
            <a:r>
              <a:rPr lang="en-US" dirty="0" smtClean="0">
                <a:latin typeface="Calibri" panose="020F0502020204030204" pitchFamily="34" charset="0"/>
              </a:rPr>
              <a:t>colors or fruits?</a:t>
            </a:r>
            <a:endParaRPr lang="en-US" dirty="0">
              <a:latin typeface="Calibri" panose="020F0502020204030204" pitchFamily="34" charset="0"/>
            </a:endParaRPr>
          </a:p>
          <a:p>
            <a:r>
              <a:rPr lang="en-US" dirty="0" smtClean="0"/>
              <a:t>Challenge:  </a:t>
            </a:r>
            <a:r>
              <a:rPr lang="en-US" b="1" dirty="0" smtClean="0"/>
              <a:t>Multifaceted input seeds </a:t>
            </a:r>
            <a:r>
              <a:rPr lang="en-US" dirty="0">
                <a:latin typeface="Calibri" panose="020F0502020204030204" pitchFamily="34" charset="0"/>
              </a:rPr>
              <a:t>→ </a:t>
            </a:r>
            <a:r>
              <a:rPr lang="en-US" dirty="0" smtClean="0"/>
              <a:t>significant </a:t>
            </a:r>
            <a:r>
              <a:rPr lang="en-US" dirty="0"/>
              <a:t>incoherence in the result </a:t>
            </a:r>
            <a:r>
              <a:rPr lang="en-US" dirty="0" smtClean="0"/>
              <a:t>set</a:t>
            </a:r>
            <a:endParaRPr lang="en-US" dirty="0"/>
          </a:p>
          <a:p>
            <a:r>
              <a:rPr lang="en-US" dirty="0" smtClean="0"/>
              <a:t>Solution:  </a:t>
            </a:r>
            <a:r>
              <a:rPr lang="en-US" b="1" dirty="0" smtClean="0"/>
              <a:t>Capture </a:t>
            </a:r>
            <a:r>
              <a:rPr lang="en-US" b="1" dirty="0"/>
              <a:t>multiple facets </a:t>
            </a:r>
            <a:r>
              <a:rPr lang="en-US" dirty="0"/>
              <a:t>in the </a:t>
            </a:r>
            <a:r>
              <a:rPr lang="en-US" dirty="0" smtClean="0"/>
              <a:t>input query </a:t>
            </a:r>
            <a:r>
              <a:rPr lang="en-US" dirty="0"/>
              <a:t>and </a:t>
            </a:r>
            <a:r>
              <a:rPr lang="en-US" b="1" dirty="0"/>
              <a:t>generate expansions for each facet with high </a:t>
            </a:r>
            <a:r>
              <a:rPr lang="en-US" b="1" dirty="0" smtClean="0"/>
              <a:t>precision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8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205818" y="0"/>
            <a:ext cx="12553950" cy="847725"/>
          </a:xfrm>
        </p:spPr>
        <p:txBody>
          <a:bodyPr>
            <a:normAutofit/>
          </a:bodyPr>
          <a:lstStyle/>
          <a:p>
            <a:r>
              <a:rPr lang="en-US" b="0" dirty="0" err="1"/>
              <a:t>EgoSet</a:t>
            </a:r>
            <a:r>
              <a:rPr lang="en-US" b="0" dirty="0"/>
              <a:t>: </a:t>
            </a:r>
            <a:r>
              <a:rPr lang="en-US" b="0" dirty="0" smtClean="0"/>
              <a:t>Methodology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 Black"/>
            </a:endParaRP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>
          <a:xfrm>
            <a:off x="432062" y="1190630"/>
            <a:ext cx="5502013" cy="5445546"/>
          </a:xfrm>
        </p:spPr>
        <p:txBody>
          <a:bodyPr/>
          <a:lstStyle/>
          <a:p>
            <a:r>
              <a:rPr lang="en-US" dirty="0" smtClean="0"/>
              <a:t>Ontologies and skip grams:  Combine </a:t>
            </a:r>
            <a:r>
              <a:rPr lang="en-US" dirty="0"/>
              <a:t>existing </a:t>
            </a:r>
            <a:r>
              <a:rPr lang="en-US" b="1" dirty="0"/>
              <a:t>user-generated </a:t>
            </a:r>
            <a:r>
              <a:rPr lang="en-US" b="1" dirty="0" smtClean="0"/>
              <a:t>ontologies </a:t>
            </a:r>
            <a:r>
              <a:rPr lang="en-US" dirty="0" smtClean="0"/>
              <a:t>(</a:t>
            </a:r>
            <a:r>
              <a:rPr lang="en-US" dirty="0"/>
              <a:t>Wikipedia) with a </a:t>
            </a:r>
            <a:r>
              <a:rPr lang="en-US" dirty="0" smtClean="0"/>
              <a:t>novel word-similarity </a:t>
            </a:r>
            <a:r>
              <a:rPr lang="en-US" dirty="0"/>
              <a:t>metric based on </a:t>
            </a:r>
            <a:r>
              <a:rPr lang="en-US" b="1" dirty="0"/>
              <a:t>skip-grams</a:t>
            </a:r>
          </a:p>
          <a:p>
            <a:r>
              <a:rPr lang="en-US" b="1" dirty="0" smtClean="0"/>
              <a:t>Ego-network generation:  </a:t>
            </a:r>
            <a:r>
              <a:rPr lang="en-US" dirty="0" smtClean="0"/>
              <a:t>Treat </a:t>
            </a:r>
            <a:r>
              <a:rPr lang="en-US" dirty="0"/>
              <a:t>words that are </a:t>
            </a:r>
            <a:r>
              <a:rPr lang="en-US" dirty="0" err="1"/>
              <a:t>distributionally</a:t>
            </a:r>
            <a:r>
              <a:rPr lang="en-US" dirty="0"/>
              <a:t> similar to the seed (the ego) </a:t>
            </a:r>
            <a:r>
              <a:rPr lang="en-US" dirty="0" smtClean="0"/>
              <a:t>as nodes </a:t>
            </a:r>
            <a:r>
              <a:rPr lang="en-US" dirty="0"/>
              <a:t>and use the pairwise similarity between those words to </a:t>
            </a:r>
            <a:r>
              <a:rPr lang="en-US" dirty="0" smtClean="0"/>
              <a:t>create weighted </a:t>
            </a:r>
            <a:r>
              <a:rPr lang="en-US" dirty="0"/>
              <a:t>edges, thereby forming an “</a:t>
            </a:r>
            <a:r>
              <a:rPr lang="en-US" b="1" dirty="0"/>
              <a:t>ego-network</a:t>
            </a:r>
            <a:r>
              <a:rPr lang="en-US" dirty="0"/>
              <a:t>”</a:t>
            </a:r>
          </a:p>
          <a:p>
            <a:r>
              <a:rPr lang="en-US" b="1" dirty="0" err="1" smtClean="0"/>
              <a:t>EgoSet</a:t>
            </a:r>
            <a:r>
              <a:rPr lang="en-US" b="1" dirty="0" smtClean="0"/>
              <a:t> discovery</a:t>
            </a:r>
            <a:r>
              <a:rPr lang="en-US" dirty="0" smtClean="0"/>
              <a:t>: Use </a:t>
            </a:r>
            <a:r>
              <a:rPr lang="en-US" dirty="0"/>
              <a:t>the ego-network to find the initial clusters for a </a:t>
            </a:r>
            <a:r>
              <a:rPr lang="en-US" dirty="0" smtClean="0"/>
              <a:t>seed, and align </a:t>
            </a:r>
            <a:r>
              <a:rPr lang="en-US" dirty="0"/>
              <a:t>those clusters with user-created ontologies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981205"/>
            <a:ext cx="2794208" cy="36845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815" y="2285437"/>
            <a:ext cx="4367810" cy="33130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0588" y="1503094"/>
            <a:ext cx="2143125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word ego-network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19850" y="1503094"/>
            <a:ext cx="1678091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Wikipedia lists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1491" y="5759147"/>
            <a:ext cx="5981700" cy="969496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Ontologies are a natural source for set </a:t>
            </a:r>
            <a:r>
              <a:rPr lang="en-US" dirty="0" smtClean="0"/>
              <a:t>expansion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List-of </a:t>
            </a:r>
            <a:r>
              <a:rPr lang="en-US" b="1" dirty="0"/>
              <a:t>pages of Wikipedia </a:t>
            </a:r>
            <a:r>
              <a:rPr lang="en-US" dirty="0"/>
              <a:t>were found to have the </a:t>
            </a:r>
            <a:r>
              <a:rPr lang="en-US" dirty="0" smtClean="0"/>
              <a:t>right combination </a:t>
            </a:r>
            <a:r>
              <a:rPr lang="en-US" dirty="0"/>
              <a:t>of being prevalent and relatively “clean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7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205818" y="0"/>
            <a:ext cx="12553950" cy="847725"/>
          </a:xfrm>
        </p:spPr>
        <p:txBody>
          <a:bodyPr>
            <a:normAutofit/>
          </a:bodyPr>
          <a:lstStyle/>
          <a:p>
            <a:r>
              <a:rPr lang="en-US" b="0" dirty="0" err="1"/>
              <a:t>EgoSet</a:t>
            </a:r>
            <a:r>
              <a:rPr lang="en-US" b="0" dirty="0"/>
              <a:t>: </a:t>
            </a:r>
            <a:r>
              <a:rPr lang="en-US" b="0" dirty="0" smtClean="0"/>
              <a:t>System Pipeline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 Black"/>
            </a:endParaRP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>
          <a:xfrm>
            <a:off x="508262" y="5019675"/>
            <a:ext cx="10797913" cy="1647825"/>
          </a:xfrm>
        </p:spPr>
        <p:txBody>
          <a:bodyPr/>
          <a:lstStyle/>
          <a:p>
            <a:r>
              <a:rPr lang="en-US" dirty="0" smtClean="0"/>
              <a:t>Fuse </a:t>
            </a:r>
            <a:r>
              <a:rPr lang="en-US" dirty="0"/>
              <a:t>ego-communities with </a:t>
            </a:r>
            <a:r>
              <a:rPr lang="en-US" dirty="0" smtClean="0"/>
              <a:t>user-created</a:t>
            </a:r>
            <a:r>
              <a:rPr lang="en-US" dirty="0"/>
              <a:t> </a:t>
            </a:r>
            <a:r>
              <a:rPr lang="en-US" dirty="0" smtClean="0"/>
              <a:t>ontologies</a:t>
            </a:r>
            <a:r>
              <a:rPr lang="en-US" dirty="0"/>
              <a:t>, as well as word </a:t>
            </a:r>
            <a:r>
              <a:rPr lang="en-US" dirty="0" err="1"/>
              <a:t>embeddings</a:t>
            </a:r>
            <a:r>
              <a:rPr lang="en-US" dirty="0"/>
              <a:t>, through </a:t>
            </a:r>
            <a:r>
              <a:rPr lang="en-US" dirty="0" smtClean="0"/>
              <a:t>an ensemble model</a:t>
            </a:r>
          </a:p>
          <a:p>
            <a:r>
              <a:rPr lang="en-US" dirty="0" smtClean="0"/>
              <a:t>Provide </a:t>
            </a:r>
            <a:r>
              <a:rPr lang="en-US" dirty="0"/>
              <a:t>accurate entity set expansion for multifaceted seeds </a:t>
            </a:r>
            <a:r>
              <a:rPr lang="en-US" dirty="0" smtClean="0"/>
              <a:t>that </a:t>
            </a:r>
            <a:r>
              <a:rPr lang="en-US" dirty="0"/>
              <a:t>outperforms state-of-the-art baselines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152389"/>
            <a:ext cx="10448925" cy="379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4" y="1193483"/>
            <a:ext cx="5257799" cy="3009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3678"/>
            <a:ext cx="12192000" cy="720725"/>
          </a:xfrm>
        </p:spPr>
        <p:txBody>
          <a:bodyPr/>
          <a:lstStyle/>
          <a:p>
            <a:pPr>
              <a:defRPr/>
            </a:pPr>
            <a:r>
              <a:rPr lang="en-US" b="0" dirty="0"/>
              <a:t>Feature Extraction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 Black"/>
            </a:endParaRP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>
          <a:xfrm>
            <a:off x="508261" y="1177292"/>
            <a:ext cx="6511663" cy="2851784"/>
          </a:xfrm>
        </p:spPr>
        <p:txBody>
          <a:bodyPr/>
          <a:lstStyle/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b="1" dirty="0" smtClean="0"/>
              <a:t>Skip-grams </a:t>
            </a:r>
            <a:r>
              <a:rPr lang="en-US" dirty="0"/>
              <a:t>instead of unigrams or n-grams were applied because </a:t>
            </a:r>
            <a:r>
              <a:rPr lang="en-US" dirty="0" err="1" smtClean="0"/>
              <a:t>skipgrams</a:t>
            </a:r>
            <a:r>
              <a:rPr lang="en-US" dirty="0"/>
              <a:t> </a:t>
            </a:r>
            <a:r>
              <a:rPr lang="en-US" dirty="0" smtClean="0"/>
              <a:t>impose </a:t>
            </a:r>
            <a:r>
              <a:rPr lang="en-US" b="1" dirty="0"/>
              <a:t>stronger positional constraints </a:t>
            </a:r>
            <a:r>
              <a:rPr lang="en-US" dirty="0"/>
              <a:t>on where contextual </a:t>
            </a:r>
            <a:r>
              <a:rPr lang="en-US" dirty="0" smtClean="0"/>
              <a:t>words may </a:t>
            </a:r>
            <a:r>
              <a:rPr lang="en-US" dirty="0"/>
              <a:t>appear with regard to the target </a:t>
            </a:r>
            <a:r>
              <a:rPr lang="en-US" dirty="0" smtClean="0"/>
              <a:t>term</a:t>
            </a:r>
          </a:p>
          <a:p>
            <a:r>
              <a:rPr lang="en-US" dirty="0"/>
              <a:t>In practice, </a:t>
            </a:r>
            <a:r>
              <a:rPr lang="en-US" dirty="0" smtClean="0"/>
              <a:t>most sibling </a:t>
            </a:r>
            <a:r>
              <a:rPr lang="en-US" dirty="0"/>
              <a:t>relations are </a:t>
            </a:r>
            <a:r>
              <a:rPr lang="en-US" dirty="0" smtClean="0"/>
              <a:t>effectively recovered </a:t>
            </a:r>
            <a:r>
              <a:rPr lang="en-US" dirty="0"/>
              <a:t>by skip-grams with </a:t>
            </a:r>
            <a:r>
              <a:rPr lang="en-US" dirty="0" smtClean="0"/>
              <a:t>5–50 neighbors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7018" y="4017846"/>
            <a:ext cx="11083663" cy="48537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After this filtering process, assign </a:t>
            </a:r>
            <a:r>
              <a:rPr lang="en-US" b="1" dirty="0"/>
              <a:t>weight </a:t>
            </a:r>
            <a:r>
              <a:rPr lang="en-US" dirty="0"/>
              <a:t>for each skip-gram s and word w using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4209" y="5351374"/>
            <a:ext cx="4016916" cy="3847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dirty="0"/>
              <a:t>co-occurrence count between w and </a:t>
            </a:r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5118" y="5870236"/>
            <a:ext cx="11083663" cy="83536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</a:t>
            </a:r>
            <a:r>
              <a:rPr lang="en-US" dirty="0"/>
              <a:t>further improve computational efficiency, the dimensionality of the feature space </a:t>
            </a:r>
            <a:r>
              <a:rPr lang="en-US" dirty="0" smtClean="0"/>
              <a:t>was reduced </a:t>
            </a:r>
            <a:r>
              <a:rPr lang="en-US" dirty="0"/>
              <a:t>by </a:t>
            </a:r>
            <a:r>
              <a:rPr lang="en-US" i="1" dirty="0"/>
              <a:t>sampling 300 skip-grams per word </a:t>
            </a:r>
            <a:r>
              <a:rPr lang="en-US" dirty="0"/>
              <a:t>using </a:t>
            </a:r>
            <a:r>
              <a:rPr lang="en-US" dirty="0" smtClean="0"/>
              <a:t>weighted </a:t>
            </a:r>
            <a:r>
              <a:rPr lang="en-US" dirty="0" err="1" smtClean="0"/>
              <a:t>minhash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2493" y="5396510"/>
            <a:ext cx="4150266" cy="38472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total </a:t>
            </a:r>
            <a:r>
              <a:rPr lang="en-US" dirty="0"/>
              <a:t>number of words in the vocabulary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294" y="4582616"/>
            <a:ext cx="4930372" cy="646972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4" idx="0"/>
          </p:cNvCxnSpPr>
          <p:nvPr/>
        </p:nvCxnSpPr>
        <p:spPr>
          <a:xfrm flipV="1">
            <a:off x="3182667" y="4870905"/>
            <a:ext cx="436833" cy="480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 flipV="1">
            <a:off x="4775247" y="4929819"/>
            <a:ext cx="1067246" cy="659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26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3678"/>
            <a:ext cx="12192000" cy="7207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0" dirty="0" smtClean="0"/>
              <a:t>Ego-Network Construction and Ego-Community </a:t>
            </a:r>
            <a:r>
              <a:rPr lang="en-US" b="0" dirty="0"/>
              <a:t>Detection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 Black"/>
            </a:endParaRP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>
          <a:xfrm>
            <a:off x="504530" y="1143005"/>
            <a:ext cx="10896895" cy="3286120"/>
          </a:xfrm>
        </p:spPr>
        <p:txBody>
          <a:bodyPr/>
          <a:lstStyle/>
          <a:p>
            <a:r>
              <a:rPr lang="en-US" dirty="0"/>
              <a:t>Ego-Network Construction </a:t>
            </a:r>
            <a:endParaRPr lang="en-US" dirty="0" smtClean="0"/>
          </a:p>
          <a:p>
            <a:pPr lvl="1"/>
            <a:r>
              <a:rPr lang="en-US" dirty="0" smtClean="0"/>
              <a:t>Each </a:t>
            </a:r>
            <a:r>
              <a:rPr lang="en-US" dirty="0"/>
              <a:t>word has </a:t>
            </a:r>
            <a:r>
              <a:rPr lang="en-US" b="1" dirty="0"/>
              <a:t>a skip-gram </a:t>
            </a:r>
            <a:r>
              <a:rPr lang="en-US" b="1" dirty="0" smtClean="0"/>
              <a:t>vector.  </a:t>
            </a:r>
            <a:r>
              <a:rPr lang="en-US" dirty="0" smtClean="0"/>
              <a:t>For each word </a:t>
            </a:r>
            <a:r>
              <a:rPr lang="en-US" dirty="0"/>
              <a:t>w, </a:t>
            </a:r>
            <a:r>
              <a:rPr lang="en-US" dirty="0" smtClean="0"/>
              <a:t>find </a:t>
            </a:r>
            <a:r>
              <a:rPr lang="en-US" b="1" dirty="0"/>
              <a:t>250 nearest neighbors</a:t>
            </a:r>
            <a:r>
              <a:rPr lang="en-US" dirty="0"/>
              <a:t>, which will become the nodes of the </a:t>
            </a:r>
            <a:r>
              <a:rPr lang="en-US" dirty="0" smtClean="0"/>
              <a:t>ego-network</a:t>
            </a:r>
            <a:endParaRPr lang="en-US" dirty="0"/>
          </a:p>
          <a:p>
            <a:pPr lvl="1"/>
            <a:r>
              <a:rPr lang="en-US" dirty="0"/>
              <a:t>For each pair of </a:t>
            </a:r>
            <a:r>
              <a:rPr lang="en-US" dirty="0" smtClean="0"/>
              <a:t>terms, compute </a:t>
            </a:r>
            <a:r>
              <a:rPr lang="en-US" dirty="0"/>
              <a:t>a similarity score using </a:t>
            </a:r>
            <a:r>
              <a:rPr lang="en-US" b="1" dirty="0" smtClean="0"/>
              <a:t>weighted </a:t>
            </a:r>
            <a:r>
              <a:rPr lang="en-US" b="1" dirty="0" err="1" smtClean="0"/>
              <a:t>Jaccard</a:t>
            </a:r>
            <a:r>
              <a:rPr lang="en-US" b="1" dirty="0" smtClean="0"/>
              <a:t> similarity</a:t>
            </a:r>
            <a:endParaRPr lang="en-US" dirty="0"/>
          </a:p>
          <a:p>
            <a:pPr marL="200021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any pair of words, </a:t>
            </a:r>
            <a:r>
              <a:rPr lang="en-US" dirty="0" err="1"/>
              <a:t>wi</a:t>
            </a:r>
            <a:r>
              <a:rPr lang="en-US" dirty="0"/>
              <a:t> and </a:t>
            </a:r>
            <a:r>
              <a:rPr lang="en-US" dirty="0" err="1"/>
              <a:t>wj</a:t>
            </a:r>
            <a:r>
              <a:rPr lang="en-US" dirty="0"/>
              <a:t> , have a similarity score higher than a </a:t>
            </a:r>
            <a:r>
              <a:rPr lang="en-US" dirty="0" smtClean="0"/>
              <a:t>threshold (e.g</a:t>
            </a:r>
            <a:r>
              <a:rPr lang="en-US" dirty="0"/>
              <a:t>., 0.05), then </a:t>
            </a:r>
            <a:r>
              <a:rPr lang="en-US" b="1" dirty="0"/>
              <a:t>a link is created </a:t>
            </a:r>
            <a:r>
              <a:rPr lang="en-US" dirty="0"/>
              <a:t>between </a:t>
            </a:r>
            <a:r>
              <a:rPr lang="en-US" dirty="0" smtClean="0"/>
              <a:t>them</a:t>
            </a:r>
            <a:endParaRPr lang="en-US" b="1" dirty="0">
              <a:latin typeface="Calibri" charset="0"/>
              <a:ea typeface="MS P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617" y="2871790"/>
            <a:ext cx="4117115" cy="76114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1205" y="4438650"/>
            <a:ext cx="10896895" cy="241935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Ego-Community Detection </a:t>
            </a:r>
            <a:endParaRPr lang="en-US" dirty="0" smtClean="0"/>
          </a:p>
          <a:p>
            <a:pPr lvl="1"/>
            <a:r>
              <a:rPr lang="en-US" dirty="0"/>
              <a:t>A hierarchical clustering </a:t>
            </a:r>
            <a:r>
              <a:rPr lang="en-US" dirty="0" smtClean="0"/>
              <a:t>algorithm, </a:t>
            </a:r>
            <a:r>
              <a:rPr lang="en-US" b="1" dirty="0" smtClean="0"/>
              <a:t>Louvain, </a:t>
            </a:r>
            <a:r>
              <a:rPr lang="en-US" dirty="0"/>
              <a:t>was </a:t>
            </a:r>
            <a:r>
              <a:rPr lang="en-US" dirty="0" smtClean="0"/>
              <a:t>used for community detection</a:t>
            </a:r>
            <a:endParaRPr lang="en-US" dirty="0"/>
          </a:p>
          <a:p>
            <a:pPr lvl="1"/>
            <a:r>
              <a:rPr lang="en-US" dirty="0" smtClean="0"/>
              <a:t>Start </a:t>
            </a:r>
            <a:r>
              <a:rPr lang="en-US" dirty="0"/>
              <a:t>by assigning a different community to each node, followed </a:t>
            </a:r>
            <a:r>
              <a:rPr lang="en-US" dirty="0" smtClean="0"/>
              <a:t>by greedily </a:t>
            </a:r>
            <a:r>
              <a:rPr lang="en-US" dirty="0"/>
              <a:t>aggregating communities to optimize the modularity of </a:t>
            </a:r>
            <a:r>
              <a:rPr lang="en-US" dirty="0" smtClean="0"/>
              <a:t>the network </a:t>
            </a:r>
            <a:r>
              <a:rPr lang="en-US" dirty="0"/>
              <a:t>partition until the modularity cannot be further improved, </a:t>
            </a:r>
            <a:r>
              <a:rPr lang="en-US" dirty="0" smtClean="0"/>
              <a:t>and the </a:t>
            </a:r>
            <a:r>
              <a:rPr lang="en-US" dirty="0"/>
              <a:t>“optimal” number of communities is thus </a:t>
            </a:r>
            <a:r>
              <a:rPr lang="en-US" dirty="0" smtClean="0"/>
              <a:t>identified</a:t>
            </a:r>
          </a:p>
        </p:txBody>
      </p:sp>
    </p:spTree>
    <p:extLst>
      <p:ext uri="{BB962C8B-B14F-4D97-AF65-F5344CB8AC3E}">
        <p14:creationId xmlns:p14="http://schemas.microsoft.com/office/powerpoint/2010/main" val="419933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hiwang1\Documents\Project\advisor-advisee\ChiWang_kdd10\Figures\shades_gt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2" y="2438403"/>
            <a:ext cx="6176433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304800" y="0"/>
            <a:ext cx="12903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Role Discovery in Networks: Why Does It Matter?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4294967295"/>
          </p:nvPr>
        </p:nvSpPr>
        <p:spPr>
          <a:xfrm>
            <a:off x="6502400" y="1066800"/>
            <a:ext cx="5080000" cy="914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mtClean="0">
                <a:ea typeface="SimSun" pitchFamily="2" charset="-122"/>
              </a:rPr>
              <a:t>Army communication network (imaginary)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143000"/>
            <a:ext cx="569595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TextBox 7"/>
          <p:cNvSpPr txBox="1">
            <a:spLocks noChangeArrowheads="1"/>
          </p:cNvSpPr>
          <p:nvPr/>
        </p:nvSpPr>
        <p:spPr bwMode="auto">
          <a:xfrm>
            <a:off x="3149601" y="4419603"/>
            <a:ext cx="18277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Commander</a:t>
            </a:r>
          </a:p>
        </p:txBody>
      </p:sp>
      <p:sp>
        <p:nvSpPr>
          <p:cNvPr id="6151" name="TextBox 13"/>
          <p:cNvSpPr txBox="1">
            <a:spLocks noChangeArrowheads="1"/>
          </p:cNvSpPr>
          <p:nvPr/>
        </p:nvSpPr>
        <p:spPr bwMode="auto">
          <a:xfrm>
            <a:off x="3149602" y="5334003"/>
            <a:ext cx="11072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Solider</a:t>
            </a:r>
          </a:p>
        </p:txBody>
      </p:sp>
      <p:cxnSp>
        <p:nvCxnSpPr>
          <p:cNvPr id="25" name="Straight Connector 24"/>
          <p:cNvCxnSpPr>
            <a:endCxn id="6148" idx="1"/>
          </p:cNvCxnSpPr>
          <p:nvPr/>
        </p:nvCxnSpPr>
        <p:spPr>
          <a:xfrm>
            <a:off x="5181600" y="1524000"/>
            <a:ext cx="132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/>
          <p:cNvSpPr/>
          <p:nvPr/>
        </p:nvSpPr>
        <p:spPr>
          <a:xfrm>
            <a:off x="2540000" y="4648200"/>
            <a:ext cx="304800" cy="838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mtClean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03200" y="4495800"/>
            <a:ext cx="2641600" cy="914400"/>
          </a:xfrm>
          <a:prstGeom prst="rect">
            <a:avLst/>
          </a:prstGeom>
        </p:spPr>
        <p:txBody>
          <a:bodyPr/>
          <a:lstStyle/>
          <a:p>
            <a:pPr marL="342900" indent="-342900" defTabSz="91440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dirty="0">
                <a:solidFill>
                  <a:srgbClr val="000000"/>
                </a:solidFill>
              </a:rPr>
              <a:t>Automatically infer</a:t>
            </a:r>
          </a:p>
        </p:txBody>
      </p:sp>
      <p:cxnSp>
        <p:nvCxnSpPr>
          <p:cNvPr id="16" name="Straight Arrow Connector 15"/>
          <p:cNvCxnSpPr>
            <a:stCxn id="6148" idx="2"/>
          </p:cNvCxnSpPr>
          <p:nvPr/>
        </p:nvCxnSpPr>
        <p:spPr>
          <a:xfrm rot="5400000">
            <a:off x="8813801" y="2209274"/>
            <a:ext cx="457200" cy="4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156" name="TextBox 21"/>
          <p:cNvSpPr txBox="1">
            <a:spLocks noChangeArrowheads="1"/>
          </p:cNvSpPr>
          <p:nvPr/>
        </p:nvSpPr>
        <p:spPr bwMode="auto">
          <a:xfrm>
            <a:off x="3164417" y="4876803"/>
            <a:ext cx="1207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Captain</a:t>
            </a:r>
          </a:p>
        </p:txBody>
      </p:sp>
      <p:grpSp>
        <p:nvGrpSpPr>
          <p:cNvPr id="6157" name="Group 17"/>
          <p:cNvGrpSpPr>
            <a:grpSpLocks/>
          </p:cNvGrpSpPr>
          <p:nvPr/>
        </p:nvGrpSpPr>
        <p:grpSpPr bwMode="auto">
          <a:xfrm>
            <a:off x="4256892" y="4191000"/>
            <a:ext cx="4277509" cy="1676400"/>
            <a:chOff x="3191810" y="4191000"/>
            <a:chExt cx="3208990" cy="1676400"/>
          </a:xfrm>
        </p:grpSpPr>
        <p:cxnSp>
          <p:nvCxnSpPr>
            <p:cNvPr id="10" name="Straight Connector 9"/>
            <p:cNvCxnSpPr>
              <a:stCxn id="6150" idx="3"/>
            </p:cNvCxnSpPr>
            <p:nvPr/>
          </p:nvCxnSpPr>
          <p:spPr>
            <a:xfrm flipV="1">
              <a:off x="3732294" y="4267201"/>
              <a:ext cx="2516066" cy="3832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 flipH="1">
              <a:off x="6172139" y="4191000"/>
              <a:ext cx="228661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cxnSp>
          <p:nvCxnSpPr>
            <p:cNvPr id="17" name="Straight Connector 16"/>
            <p:cNvCxnSpPr>
              <a:stCxn id="6156" idx="3"/>
            </p:cNvCxnSpPr>
            <p:nvPr/>
          </p:nvCxnSpPr>
          <p:spPr>
            <a:xfrm flipV="1">
              <a:off x="3278013" y="4876801"/>
              <a:ext cx="2513024" cy="230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151" idx="3"/>
            </p:cNvCxnSpPr>
            <p:nvPr/>
          </p:nvCxnSpPr>
          <p:spPr>
            <a:xfrm>
              <a:off x="3191810" y="5564836"/>
              <a:ext cx="1837023" cy="302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 flipH="1">
              <a:off x="5791037" y="4724400"/>
              <a:ext cx="228661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6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3678"/>
            <a:ext cx="12192000" cy="720725"/>
          </a:xfrm>
        </p:spPr>
        <p:txBody>
          <a:bodyPr/>
          <a:lstStyle/>
          <a:p>
            <a:pPr>
              <a:defRPr/>
            </a:pPr>
            <a:r>
              <a:rPr lang="en-US" b="0" dirty="0"/>
              <a:t>Fusing Ego-communities and Ontologies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 Black"/>
            </a:endParaRP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>
          <a:xfrm>
            <a:off x="592268" y="1171580"/>
            <a:ext cx="11007463" cy="5445546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each cluster in the ego-network, </a:t>
            </a:r>
            <a:r>
              <a:rPr lang="en-US" b="1" dirty="0"/>
              <a:t>find Wikipedia lists that “match” the content of </a:t>
            </a:r>
            <a:r>
              <a:rPr lang="en-US" b="1" dirty="0" smtClean="0"/>
              <a:t>the cluster</a:t>
            </a:r>
            <a:endParaRPr lang="el-GR" dirty="0"/>
          </a:p>
          <a:p>
            <a:r>
              <a:rPr lang="en-US" dirty="0"/>
              <a:t>Assuming there are N candidates, then for each candidate w</a:t>
            </a:r>
            <a:r>
              <a:rPr lang="en-US" baseline="-25000" dirty="0"/>
              <a:t>0</a:t>
            </a:r>
            <a:r>
              <a:rPr lang="en-US" dirty="0"/>
              <a:t>, the </a:t>
            </a:r>
            <a:r>
              <a:rPr lang="en-US" b="1" dirty="0"/>
              <a:t>ensemble model </a:t>
            </a:r>
            <a:r>
              <a:rPr lang="en-US" dirty="0" smtClean="0"/>
              <a:t>takes into </a:t>
            </a:r>
            <a:r>
              <a:rPr lang="en-US" dirty="0"/>
              <a:t>account the mean distance from w</a:t>
            </a:r>
            <a:r>
              <a:rPr lang="en-US" baseline="-25000" dirty="0"/>
              <a:t>0</a:t>
            </a:r>
            <a:r>
              <a:rPr lang="en-US" dirty="0"/>
              <a:t> to all other candidates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31769" lvl="1" indent="0">
              <a:buNone/>
            </a:pPr>
            <a:r>
              <a:rPr lang="en-US" dirty="0"/>
              <a:t>where f is one of three different </a:t>
            </a:r>
            <a:r>
              <a:rPr lang="en-US" b="1" dirty="0"/>
              <a:t>distance/similarity metrics</a:t>
            </a:r>
            <a:r>
              <a:rPr lang="en-US" dirty="0"/>
              <a:t>:</a:t>
            </a:r>
          </a:p>
          <a:p>
            <a:pPr lvl="2"/>
            <a:r>
              <a:rPr lang="en-US" dirty="0" smtClean="0"/>
              <a:t>Hamming </a:t>
            </a:r>
            <a:r>
              <a:rPr lang="en-US" dirty="0"/>
              <a:t>distance of Wikipedia list memberships;</a:t>
            </a:r>
          </a:p>
          <a:p>
            <a:pPr lvl="2"/>
            <a:r>
              <a:rPr lang="en-US" dirty="0" smtClean="0"/>
              <a:t>Weighted </a:t>
            </a:r>
            <a:r>
              <a:rPr lang="en-US" dirty="0" err="1"/>
              <a:t>Jaccard</a:t>
            </a:r>
            <a:r>
              <a:rPr lang="en-US" dirty="0"/>
              <a:t> similarity of the skip-gram vectors;</a:t>
            </a:r>
          </a:p>
          <a:p>
            <a:pPr lvl="2"/>
            <a:r>
              <a:rPr lang="en-US" dirty="0" smtClean="0"/>
              <a:t>Cosine </a:t>
            </a:r>
            <a:r>
              <a:rPr lang="en-US" dirty="0"/>
              <a:t>similarity of the word embedding vectors learned by word2vec on the same corpus</a:t>
            </a:r>
          </a:p>
          <a:p>
            <a:r>
              <a:rPr lang="en-US" dirty="0"/>
              <a:t>Take the “</a:t>
            </a:r>
            <a:r>
              <a:rPr lang="en-US" b="1" dirty="0"/>
              <a:t>majority vote</a:t>
            </a:r>
            <a:r>
              <a:rPr lang="en-US" dirty="0"/>
              <a:t>” of </a:t>
            </a:r>
            <a:r>
              <a:rPr lang="en-US" dirty="0" smtClean="0"/>
              <a:t>the </a:t>
            </a:r>
            <a:r>
              <a:rPr lang="en-US" dirty="0"/>
              <a:t>three metrics to finally decide whether to remove </a:t>
            </a:r>
            <a:r>
              <a:rPr lang="en-US" dirty="0" smtClean="0"/>
              <a:t>w</a:t>
            </a:r>
            <a:r>
              <a:rPr lang="en-US" baseline="-25000" dirty="0" smtClean="0"/>
              <a:t>0</a:t>
            </a:r>
          </a:p>
          <a:p>
            <a:r>
              <a:rPr lang="en-US" b="1" dirty="0" smtClean="0"/>
              <a:t>Post-processing</a:t>
            </a:r>
            <a:r>
              <a:rPr lang="en-US" dirty="0" smtClean="0"/>
              <a:t> to remove </a:t>
            </a:r>
            <a:r>
              <a:rPr lang="en-US" dirty="0"/>
              <a:t>d</a:t>
            </a:r>
            <a:r>
              <a:rPr lang="en-US" dirty="0" smtClean="0"/>
              <a:t>uplicate clusters, </a:t>
            </a:r>
            <a:r>
              <a:rPr lang="en-US" dirty="0"/>
              <a:t>o</a:t>
            </a:r>
            <a:r>
              <a:rPr lang="en-US" dirty="0" smtClean="0"/>
              <a:t>ff-topic clusters, and too </a:t>
            </a:r>
            <a:r>
              <a:rPr lang="en-US" dirty="0"/>
              <a:t>small clusters</a:t>
            </a:r>
            <a:endParaRPr lang="en-US" b="1" baseline="-25000" dirty="0">
              <a:latin typeface="Calibri" charset="0"/>
              <a:ea typeface="MS P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578" y="2806885"/>
            <a:ext cx="2592257" cy="32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005" y="1528327"/>
            <a:ext cx="7571145" cy="2233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003" y="3761484"/>
            <a:ext cx="10087852" cy="30298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84462" y="193678"/>
            <a:ext cx="11607538" cy="720725"/>
          </a:xfrm>
        </p:spPr>
        <p:txBody>
          <a:bodyPr/>
          <a:lstStyle/>
          <a:p>
            <a:pPr>
              <a:defRPr/>
            </a:pPr>
            <a:r>
              <a:rPr lang="en-US" b="0" dirty="0"/>
              <a:t>Experiment </a:t>
            </a:r>
            <a:r>
              <a:rPr lang="en-US" b="0" dirty="0" smtClean="0"/>
              <a:t>Result and Case Study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 Black"/>
            </a:endParaRP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>
          <a:xfrm>
            <a:off x="584462" y="1219205"/>
            <a:ext cx="4930513" cy="2714620"/>
          </a:xfrm>
        </p:spPr>
        <p:txBody>
          <a:bodyPr/>
          <a:lstStyle/>
          <a:p>
            <a:r>
              <a:rPr lang="en-US" dirty="0" smtClean="0"/>
              <a:t>Tested </a:t>
            </a:r>
            <a:r>
              <a:rPr lang="en-US" dirty="0"/>
              <a:t>with 150 multifaceted seeds</a:t>
            </a:r>
          </a:p>
          <a:p>
            <a:pPr lvl="1"/>
            <a:r>
              <a:rPr lang="en-US" dirty="0" smtClean="0"/>
              <a:t>Outperforms state-of-the-art baselines</a:t>
            </a:r>
            <a:r>
              <a:rPr lang="en-US" dirty="0"/>
              <a:t>:</a:t>
            </a:r>
          </a:p>
          <a:p>
            <a:pPr lvl="3"/>
            <a:r>
              <a:rPr lang="en-US" dirty="0" smtClean="0"/>
              <a:t>SEAL</a:t>
            </a:r>
            <a:endParaRPr lang="en-US" dirty="0"/>
          </a:p>
          <a:p>
            <a:pPr lvl="3"/>
            <a:r>
              <a:rPr lang="en-US" dirty="0" err="1" smtClean="0"/>
              <a:t>NeedleSeek</a:t>
            </a:r>
            <a:endParaRPr lang="en-US" dirty="0"/>
          </a:p>
          <a:p>
            <a:pPr lvl="3"/>
            <a:r>
              <a:rPr lang="en-US" dirty="0" smtClean="0"/>
              <a:t>Word2vec</a:t>
            </a:r>
          </a:p>
          <a:p>
            <a:r>
              <a:rPr lang="en-US" dirty="0" smtClean="0">
                <a:latin typeface="Calibri" charset="0"/>
                <a:ea typeface="MS PGothic" charset="0"/>
              </a:rPr>
              <a:t>Case Study</a:t>
            </a:r>
            <a:endParaRPr lang="en-US" dirty="0">
              <a:latin typeface="Calibri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0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589489" y="1163549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569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5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2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88" y="1173212"/>
            <a:ext cx="11489492" cy="5415323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III: </a:t>
            </a:r>
            <a:r>
              <a:rPr lang="en-US" altLang="zh-CN" sz="2400" dirty="0" smtClean="0">
                <a:ea typeface="SimSun" panose="02010600030101010101" pitchFamily="2" charset="-122"/>
              </a:rPr>
              <a:t>Other Data Mining Functions for Heterogeneous  </a:t>
            </a:r>
            <a:r>
              <a:rPr lang="en-US" altLang="zh-CN" sz="2400" dirty="0">
                <a:ea typeface="SimSun" panose="02010600030101010101" pitchFamily="2" charset="-122"/>
              </a:rPr>
              <a:t>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>
                <a:ea typeface="SimSun" pitchFamily="2" charset="-122"/>
              </a:rPr>
              <a:t>Mining Evolution and Dynamics of Information Networks 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Role </a:t>
            </a:r>
            <a:r>
              <a:rPr lang="en-US" altLang="zh-CN" sz="2400" dirty="0">
                <a:ea typeface="SimSun" pitchFamily="2" charset="-122"/>
              </a:rPr>
              <a:t>Discovery </a:t>
            </a:r>
            <a:endParaRPr lang="en-US" altLang="zh-CN" sz="2400" dirty="0" smtClean="0">
              <a:ea typeface="SimSun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OLAP </a:t>
            </a:r>
            <a:r>
              <a:rPr lang="en-US" altLang="zh-CN" sz="2400" dirty="0">
                <a:ea typeface="SimSun" pitchFamily="2" charset="-122"/>
              </a:rPr>
              <a:t>in Information </a:t>
            </a:r>
            <a:r>
              <a:rPr lang="en-US" altLang="zh-CN" sz="2400" dirty="0" smtClean="0">
                <a:ea typeface="SimSun" pitchFamily="2" charset="-122"/>
              </a:rPr>
              <a:t>Networks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Data Cleaning: Distinct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CrossMine</a:t>
            </a:r>
            <a:r>
              <a:rPr lang="en-US" altLang="zh-CN" sz="2400" dirty="0" smtClean="0">
                <a:ea typeface="SimSun" pitchFamily="2" charset="-122"/>
              </a:rPr>
              <a:t>:  Classification Across Multi-Relational Databases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EgoSet</a:t>
            </a:r>
            <a:r>
              <a:rPr lang="en-US" altLang="zh-CN" sz="2400" dirty="0" smtClean="0">
                <a:ea typeface="SimSun" pitchFamily="2" charset="-122"/>
              </a:rPr>
              <a:t>: </a:t>
            </a:r>
            <a:r>
              <a:rPr lang="en-US" sz="2400" dirty="0"/>
              <a:t>Exploiting Word Ego-Networks for Multifaceted Set Expansion</a:t>
            </a:r>
            <a:endParaRPr lang="en-US" altLang="zh-CN" sz="2400" dirty="0">
              <a:ea typeface="SimSun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Summary</a:t>
            </a: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2461802" y="6150272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9" y="1163549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3678"/>
            <a:ext cx="12192000" cy="7207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 Black"/>
              </a:rPr>
              <a:t>Summary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 Black"/>
            </a:endParaRP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>
          <a:xfrm>
            <a:off x="584462" y="1219205"/>
            <a:ext cx="10916240" cy="5207721"/>
          </a:xfrm>
        </p:spPr>
        <p:txBody>
          <a:bodyPr/>
          <a:lstStyle/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latin typeface="Calibri" charset="0"/>
                <a:ea typeface="SimSun" charset="0"/>
                <a:cs typeface="SimSun" charset="0"/>
              </a:rPr>
              <a:t>Heterogeneous information networks are ubiquitous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Most datasets can be “organized” or “transformed” into “</a:t>
            </a:r>
            <a:r>
              <a:rPr lang="en-US" altLang="zh-CN" i="1" dirty="0">
                <a:latin typeface="Calibri" charset="0"/>
                <a:ea typeface="SimSun" charset="0"/>
                <a:cs typeface="SimSun" charset="0"/>
              </a:rPr>
              <a:t>structured</a:t>
            </a: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” multi-typed heterogeneous info. networks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Examples: DBLP, IMDB, Flickr, Google News, Wikipedia, …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 smtClean="0">
                <a:latin typeface="Calibri" charset="0"/>
                <a:ea typeface="SimSun" charset="0"/>
                <a:cs typeface="SimSun" charset="0"/>
              </a:rPr>
              <a:t>Rich </a:t>
            </a:r>
            <a:r>
              <a:rPr lang="en-US" altLang="zh-CN" b="1" dirty="0">
                <a:latin typeface="Calibri" charset="0"/>
                <a:ea typeface="SimSun" charset="0"/>
                <a:cs typeface="SimSun" charset="0"/>
              </a:rPr>
              <a:t>knowledge can be mined from structured heterogeneous info. networks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Clustering, ranking, classification, path prediction, ……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latin typeface="Calibri" charset="0"/>
                <a:ea typeface="SimSun" charset="0"/>
                <a:cs typeface="SimSun" charset="0"/>
              </a:rPr>
              <a:t>Knowledge is power, but knowledge is hidden in massive, but “relatively structured” nodes and links!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latin typeface="Calibri" charset="0"/>
                <a:ea typeface="SimSun" charset="0"/>
                <a:cs typeface="SimSun" charset="0"/>
              </a:rPr>
              <a:t>Key issue: Construction of trusted, semi-structured heterogeneous networks from unstructured data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latin typeface="Calibri" charset="0"/>
                <a:ea typeface="MS PGothic" charset="0"/>
              </a:rPr>
              <a:t>From data to knowledge: Much more to be explored but heterogeneous network mining has shown high promise!</a:t>
            </a:r>
          </a:p>
        </p:txBody>
      </p:sp>
    </p:spTree>
    <p:extLst>
      <p:ext uri="{BB962C8B-B14F-4D97-AF65-F5344CB8AC3E}">
        <p14:creationId xmlns:p14="http://schemas.microsoft.com/office/powerpoint/2010/main" val="42626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Future Research</a:t>
            </a:r>
            <a:endParaRPr lang="en-US" dirty="0"/>
          </a:p>
        </p:txBody>
      </p:sp>
      <p:sp>
        <p:nvSpPr>
          <p:cNvPr id="78852" name="Content Placeholder 2"/>
          <p:cNvSpPr>
            <a:spLocks noGrp="1"/>
          </p:cNvSpPr>
          <p:nvPr>
            <p:ph idx="1"/>
          </p:nvPr>
        </p:nvSpPr>
        <p:spPr>
          <a:xfrm>
            <a:off x="584462" y="1114722"/>
            <a:ext cx="10689996" cy="574327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Discovering ontology and structures in information networks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Discovering and mining hidden information networks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Mining information networks formed by structured data linking with unstructured data (text, multimedia and Web)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Mining cyber-physical networks (networks formed by dynamic sensors, image/video cameras, with information networks)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Enhancing the power of knowledge discovery by transforming massive unstructured data:  Incremental information extraction, role discovery, …  </a:t>
            </a:r>
            <a:r>
              <a:rPr lang="en-US" altLang="zh-CN" sz="2400" dirty="0" smtClean="0">
                <a:ea typeface="MS PGothic" pitchFamily="34" charset="-128"/>
              </a:rPr>
              <a:t>⇒</a:t>
            </a:r>
            <a:r>
              <a:rPr lang="en-US" altLang="zh-CN" sz="2400" dirty="0" smtClean="0">
                <a:ea typeface="SimSun" pitchFamily="2" charset="-122"/>
              </a:rPr>
              <a:t> multi-dimensional structured info-net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Mining noisy, uncertain, un-trustable massive datasets by information network analysis approach</a:t>
            </a:r>
          </a:p>
          <a:p>
            <a:pPr eaLnBrk="1" hangingPunct="1"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Turning Wikipedia and/or Web into structured or semi-structured databases by heterogeneous information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56493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标题 9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121920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References: Research Papers Discussed in Part II </a:t>
            </a:r>
          </a:p>
        </p:txBody>
      </p:sp>
      <p:sp>
        <p:nvSpPr>
          <p:cNvPr id="88068" name="内容占位符 10"/>
          <p:cNvSpPr>
            <a:spLocks noGrp="1"/>
          </p:cNvSpPr>
          <p:nvPr>
            <p:ph idx="4294967295"/>
          </p:nvPr>
        </p:nvSpPr>
        <p:spPr>
          <a:xfrm>
            <a:off x="547017" y="1104114"/>
            <a:ext cx="11054433" cy="5753886"/>
          </a:xfrm>
        </p:spPr>
        <p:txBody>
          <a:bodyPr/>
          <a:lstStyle/>
          <a:p>
            <a:r>
              <a:rPr lang="en-US" sz="2000" dirty="0" err="1" smtClean="0"/>
              <a:t>Yizhou</a:t>
            </a:r>
            <a:r>
              <a:rPr lang="en-US" sz="2000" dirty="0" smtClean="0"/>
              <a:t> </a:t>
            </a:r>
            <a:r>
              <a:rPr lang="en-US" sz="2000" dirty="0"/>
              <a:t>Sun, </a:t>
            </a:r>
            <a:r>
              <a:rPr lang="en-US" sz="2000" dirty="0" err="1"/>
              <a:t>Jie</a:t>
            </a:r>
            <a:r>
              <a:rPr lang="en-US" sz="2000" dirty="0"/>
              <a:t> Tang, Jiawei Han, Cheng Chen, and Manish Gupta, “Co-Evolution of Multi-Typed Objects in Dynamic Heterogeneous Information Networks”, IEEE Transactions on Knowledge and Data Engineering (TKDE), 26(12): 2942-2955, 2014</a:t>
            </a:r>
            <a:endParaRPr lang="en-US" altLang="zh-CN" sz="2000" dirty="0">
              <a:ea typeface="SimSun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sz="2000" dirty="0" smtClean="0">
                <a:ea typeface="SimSun" pitchFamily="2" charset="-122"/>
              </a:rPr>
              <a:t>Chi </a:t>
            </a:r>
            <a:r>
              <a:rPr lang="en-US" altLang="zh-CN" sz="2000" dirty="0">
                <a:ea typeface="SimSun" pitchFamily="2" charset="-122"/>
              </a:rPr>
              <a:t>Wang, Jiawei Han, </a:t>
            </a:r>
            <a:r>
              <a:rPr lang="en-US" altLang="zh-CN" sz="2000" dirty="0" err="1">
                <a:ea typeface="SimSun" pitchFamily="2" charset="-122"/>
              </a:rPr>
              <a:t>Yuntao</a:t>
            </a:r>
            <a:r>
              <a:rPr lang="en-US" altLang="zh-CN" sz="2000" dirty="0">
                <a:ea typeface="SimSun" pitchFamily="2" charset="-122"/>
              </a:rPr>
              <a:t> </a:t>
            </a:r>
            <a:r>
              <a:rPr lang="en-US" altLang="zh-CN" sz="2000" dirty="0" err="1">
                <a:ea typeface="SimSun" pitchFamily="2" charset="-122"/>
              </a:rPr>
              <a:t>Jia</a:t>
            </a:r>
            <a:r>
              <a:rPr lang="en-US" altLang="zh-CN" sz="2000" dirty="0">
                <a:ea typeface="SimSun" pitchFamily="2" charset="-122"/>
              </a:rPr>
              <a:t>, </a:t>
            </a:r>
            <a:r>
              <a:rPr lang="en-US" altLang="zh-CN" sz="2000" dirty="0" err="1">
                <a:ea typeface="SimSun" pitchFamily="2" charset="-122"/>
              </a:rPr>
              <a:t>Jie</a:t>
            </a:r>
            <a:r>
              <a:rPr lang="en-US" altLang="zh-CN" sz="2000" dirty="0">
                <a:ea typeface="SimSun" pitchFamily="2" charset="-122"/>
              </a:rPr>
              <a:t> Tang, Duo Zhang, </a:t>
            </a:r>
            <a:r>
              <a:rPr lang="en-US" altLang="zh-CN" sz="2000" dirty="0" err="1">
                <a:ea typeface="SimSun" pitchFamily="2" charset="-122"/>
              </a:rPr>
              <a:t>Yintao</a:t>
            </a:r>
            <a:r>
              <a:rPr lang="en-US" altLang="zh-CN" sz="2000" dirty="0">
                <a:ea typeface="SimSun" pitchFamily="2" charset="-122"/>
              </a:rPr>
              <a:t> Yu, and </a:t>
            </a:r>
            <a:r>
              <a:rPr lang="en-US" altLang="zh-CN" sz="2000" dirty="0" err="1">
                <a:ea typeface="SimSun" pitchFamily="2" charset="-122"/>
              </a:rPr>
              <a:t>Jingyi</a:t>
            </a:r>
            <a:r>
              <a:rPr lang="en-US" altLang="zh-CN" sz="2000" dirty="0">
                <a:ea typeface="SimSun" pitchFamily="2" charset="-122"/>
              </a:rPr>
              <a:t> </a:t>
            </a:r>
            <a:r>
              <a:rPr lang="en-US" altLang="zh-CN" sz="2000" dirty="0" err="1">
                <a:ea typeface="SimSun" pitchFamily="2" charset="-122"/>
              </a:rPr>
              <a:t>Guo</a:t>
            </a:r>
            <a:r>
              <a:rPr lang="en-US" altLang="zh-CN" sz="2000" dirty="0">
                <a:ea typeface="SimSun" pitchFamily="2" charset="-122"/>
              </a:rPr>
              <a:t>, “</a:t>
            </a:r>
            <a:r>
              <a:rPr lang="en-US" altLang="zh-CN" sz="2000" dirty="0">
                <a:ea typeface="SimSun" pitchFamily="2" charset="-122"/>
                <a:hlinkClick r:id="rId3"/>
              </a:rPr>
              <a:t>Mining Advisor-Advisee Relationships from Research Publication Networks</a:t>
            </a:r>
            <a:r>
              <a:rPr lang="en-US" altLang="zh-CN" sz="2000" dirty="0">
                <a:ea typeface="SimSun" pitchFamily="2" charset="-122"/>
              </a:rPr>
              <a:t> ", KDD'10</a:t>
            </a:r>
          </a:p>
          <a:p>
            <a:pPr eaLnBrk="1" hangingPunct="1"/>
            <a:r>
              <a:rPr lang="en-US" altLang="zh-CN" sz="2000" dirty="0" err="1" smtClean="0">
                <a:ea typeface="SimSun" pitchFamily="2" charset="-122"/>
              </a:rPr>
              <a:t>Peixiang</a:t>
            </a:r>
            <a:r>
              <a:rPr lang="en-US" altLang="zh-CN" sz="2000" dirty="0" smtClean="0">
                <a:ea typeface="SimSun" pitchFamily="2" charset="-122"/>
              </a:rPr>
              <a:t> </a:t>
            </a:r>
            <a:r>
              <a:rPr lang="en-US" altLang="zh-CN" sz="2000" dirty="0">
                <a:ea typeface="SimSun" pitchFamily="2" charset="-122"/>
              </a:rPr>
              <a:t>Zhao, </a:t>
            </a:r>
            <a:r>
              <a:rPr lang="en-US" altLang="zh-CN" sz="2000" dirty="0" err="1">
                <a:ea typeface="SimSun" pitchFamily="2" charset="-122"/>
              </a:rPr>
              <a:t>Xiaolei</a:t>
            </a:r>
            <a:r>
              <a:rPr lang="en-US" altLang="zh-CN" sz="2000" dirty="0">
                <a:ea typeface="SimSun" pitchFamily="2" charset="-122"/>
              </a:rPr>
              <a:t> Li, Dong Xin, and Jiawei Han, “</a:t>
            </a:r>
            <a:r>
              <a:rPr lang="en-US" altLang="zh-CN" sz="2000" dirty="0">
                <a:ea typeface="SimSun" pitchFamily="2" charset="-122"/>
                <a:hlinkClick r:id="rId4"/>
              </a:rPr>
              <a:t>Graph Cube: On Warehousing and OLAP Multidimensional Networks</a:t>
            </a:r>
            <a:r>
              <a:rPr lang="en-US" altLang="zh-CN" sz="2000" dirty="0">
                <a:ea typeface="SimSun" pitchFamily="2" charset="-122"/>
              </a:rPr>
              <a:t>”, </a:t>
            </a:r>
            <a:r>
              <a:rPr lang="en-US" altLang="zh-CN" sz="2000" dirty="0" smtClean="0">
                <a:ea typeface="SimSun" pitchFamily="2" charset="-122"/>
              </a:rPr>
              <a:t>SIGMOD'11</a:t>
            </a:r>
          </a:p>
          <a:p>
            <a:pPr eaLnBrk="1" hangingPunct="1"/>
            <a:r>
              <a:rPr lang="en-US" altLang="zh-CN" sz="2000" dirty="0" err="1" smtClean="0">
                <a:ea typeface="SimSun" pitchFamily="2" charset="-122"/>
              </a:rPr>
              <a:t>Peixiang</a:t>
            </a:r>
            <a:r>
              <a:rPr lang="en-US" altLang="zh-CN" sz="2000" dirty="0" smtClean="0">
                <a:ea typeface="SimSun" pitchFamily="2" charset="-122"/>
              </a:rPr>
              <a:t> </a:t>
            </a:r>
            <a:r>
              <a:rPr lang="en-US" altLang="zh-CN" sz="2000" dirty="0">
                <a:ea typeface="SimSun" pitchFamily="2" charset="-122"/>
              </a:rPr>
              <a:t>Zhao and Jiawei Han, “</a:t>
            </a:r>
            <a:r>
              <a:rPr lang="en-US" altLang="zh-CN" sz="2000" dirty="0">
                <a:ea typeface="SimSun" pitchFamily="2" charset="-122"/>
                <a:hlinkClick r:id="rId5"/>
              </a:rPr>
              <a:t>On Graph Query Optimization in Large Networks</a:t>
            </a:r>
            <a:r>
              <a:rPr lang="en-US" altLang="zh-CN" sz="2000" dirty="0">
                <a:ea typeface="SimSun" pitchFamily="2" charset="-122"/>
              </a:rPr>
              <a:t>", Proc. 2010 Int. Conf. on Very Large Data Bases (VLDB'10), Singapore, Sept. </a:t>
            </a:r>
            <a:r>
              <a:rPr lang="en-US" altLang="zh-CN" sz="2000" dirty="0" smtClean="0">
                <a:ea typeface="SimSun" pitchFamily="2" charset="-122"/>
              </a:rPr>
              <a:t>2010</a:t>
            </a:r>
          </a:p>
          <a:p>
            <a:r>
              <a:rPr lang="en-US" altLang="zh-CN" sz="2000" dirty="0">
                <a:ea typeface="SimSun" pitchFamily="2" charset="-122"/>
              </a:rPr>
              <a:t>Chen </a:t>
            </a:r>
            <a:r>
              <a:rPr lang="en-US" altLang="zh-CN" sz="2000" dirty="0" err="1">
                <a:ea typeface="SimSun" pitchFamily="2" charset="-122"/>
              </a:rPr>
              <a:t>Chen</a:t>
            </a:r>
            <a:r>
              <a:rPr lang="en-US" altLang="zh-CN" sz="2000" dirty="0">
                <a:ea typeface="SimSun" pitchFamily="2" charset="-122"/>
              </a:rPr>
              <a:t>, </a:t>
            </a:r>
            <a:r>
              <a:rPr lang="en-US" altLang="zh-CN" sz="2000" dirty="0" err="1">
                <a:ea typeface="SimSun" pitchFamily="2" charset="-122"/>
              </a:rPr>
              <a:t>Xifeng</a:t>
            </a:r>
            <a:r>
              <a:rPr lang="en-US" altLang="zh-CN" sz="2000" dirty="0">
                <a:ea typeface="SimSun" pitchFamily="2" charset="-122"/>
              </a:rPr>
              <a:t> Yan, </a:t>
            </a:r>
            <a:r>
              <a:rPr lang="en-US" altLang="zh-CN" sz="2000" dirty="0" err="1">
                <a:ea typeface="SimSun" pitchFamily="2" charset="-122"/>
              </a:rPr>
              <a:t>Feida</a:t>
            </a:r>
            <a:r>
              <a:rPr lang="en-US" altLang="zh-CN" sz="2000" dirty="0">
                <a:ea typeface="SimSun" pitchFamily="2" charset="-122"/>
              </a:rPr>
              <a:t> Zhu, Jiawei Han, and Philip S. Yu, "Graph OLAP: Towards Online Analytical Processing on Graphs", ICDM </a:t>
            </a:r>
            <a:r>
              <a:rPr lang="en-US" altLang="zh-CN" sz="2000" dirty="0" smtClean="0">
                <a:ea typeface="SimSun" pitchFamily="2" charset="-122"/>
              </a:rPr>
              <a:t>2008</a:t>
            </a:r>
          </a:p>
          <a:p>
            <a:r>
              <a:rPr lang="en-US" altLang="zh-CN" sz="2000" dirty="0" err="1">
                <a:ea typeface="SimSun" pitchFamily="2" charset="-122"/>
              </a:rPr>
              <a:t>Xiaoxin</a:t>
            </a:r>
            <a:r>
              <a:rPr lang="en-US" altLang="zh-CN" sz="2000" dirty="0">
                <a:ea typeface="SimSun" pitchFamily="2" charset="-122"/>
              </a:rPr>
              <a:t> Yin, Jiawei Han, and Philip S. Yu, “Object Distinction: Distinguishing Objects with Identical Names by Link Analysis”, ICDE'07</a:t>
            </a:r>
            <a:r>
              <a:rPr lang="en-US" altLang="zh-CN" sz="2000" dirty="0" smtClean="0">
                <a:ea typeface="SimSun" pitchFamily="2" charset="-122"/>
              </a:rPr>
              <a:t>.</a:t>
            </a:r>
          </a:p>
          <a:p>
            <a:r>
              <a:rPr lang="en-US" sz="2000" dirty="0" err="1"/>
              <a:t>Xiaoxin</a:t>
            </a:r>
            <a:r>
              <a:rPr lang="en-US" sz="2000" dirty="0"/>
              <a:t> Yin, Jiawei Han, </a:t>
            </a:r>
            <a:r>
              <a:rPr lang="en-US" sz="2000" dirty="0" err="1"/>
              <a:t>Jiong</a:t>
            </a:r>
            <a:r>
              <a:rPr lang="en-US" sz="2000" dirty="0"/>
              <a:t> Yang and Philip S. Yu, "</a:t>
            </a:r>
            <a:r>
              <a:rPr lang="en-US" sz="2000" dirty="0">
                <a:hlinkClick r:id="rId6"/>
              </a:rPr>
              <a:t>Efficient Classification across Multiple Database </a:t>
            </a:r>
            <a:r>
              <a:rPr lang="en-US" sz="2000" dirty="0" err="1">
                <a:hlinkClick r:id="rId6"/>
              </a:rPr>
              <a:t>Relations:A</a:t>
            </a:r>
            <a:r>
              <a:rPr lang="en-US" sz="2000" dirty="0">
                <a:hlinkClick r:id="rId6"/>
              </a:rPr>
              <a:t> </a:t>
            </a:r>
            <a:r>
              <a:rPr lang="en-US" sz="2000" dirty="0" err="1">
                <a:hlinkClick r:id="rId6"/>
              </a:rPr>
              <a:t>CrossMine</a:t>
            </a:r>
            <a:r>
              <a:rPr lang="en-US" sz="2000" dirty="0">
                <a:hlinkClick r:id="rId6"/>
              </a:rPr>
              <a:t> Approach</a:t>
            </a:r>
            <a:r>
              <a:rPr lang="en-US" sz="2000" dirty="0"/>
              <a:t>", IEEE </a:t>
            </a:r>
            <a:r>
              <a:rPr lang="en-US" sz="2000" dirty="0" smtClean="0"/>
              <a:t>Trans. </a:t>
            </a:r>
            <a:r>
              <a:rPr lang="en-US" sz="2000" dirty="0"/>
              <a:t>Knowledge and Data Engineering, 18(6): 770-783, 2006</a:t>
            </a:r>
            <a:r>
              <a:rPr lang="en-US" sz="2000" dirty="0" smtClean="0"/>
              <a:t>.</a:t>
            </a:r>
            <a:endParaRPr lang="en-US" altLang="zh-CN" sz="2000" dirty="0" smtClean="0">
              <a:ea typeface="SimSun" pitchFamily="2" charset="-122"/>
            </a:endParaRPr>
          </a:p>
          <a:p>
            <a:r>
              <a:rPr lang="en-US" sz="2000" dirty="0"/>
              <a:t>Xin </a:t>
            </a:r>
            <a:r>
              <a:rPr lang="en-US" sz="2000" dirty="0" err="1"/>
              <a:t>Rong</a:t>
            </a:r>
            <a:r>
              <a:rPr lang="en-US" sz="2000" dirty="0"/>
              <a:t>, </a:t>
            </a:r>
            <a:r>
              <a:rPr lang="en-US" sz="2000" dirty="0" err="1"/>
              <a:t>Zhe</a:t>
            </a:r>
            <a:r>
              <a:rPr lang="en-US" sz="2000" dirty="0"/>
              <a:t> Chen, </a:t>
            </a:r>
            <a:r>
              <a:rPr lang="en-US" sz="2000" dirty="0" err="1"/>
              <a:t>Qiaozhu</a:t>
            </a:r>
            <a:r>
              <a:rPr lang="en-US" sz="2000" dirty="0"/>
              <a:t> Mei, </a:t>
            </a:r>
            <a:r>
              <a:rPr lang="en-US" sz="2000" dirty="0" err="1"/>
              <a:t>Eytan</a:t>
            </a:r>
            <a:r>
              <a:rPr lang="en-US" sz="2000" dirty="0"/>
              <a:t> Adar, “</a:t>
            </a:r>
            <a:r>
              <a:rPr lang="en-US" sz="2000" dirty="0" err="1"/>
              <a:t>EgoSet</a:t>
            </a:r>
            <a:r>
              <a:rPr lang="en-US" sz="2000" dirty="0"/>
              <a:t>: Exploiting Word Ego-Networks and User-Generated Ontology for Multifaceted Set Expansion”, </a:t>
            </a:r>
            <a:r>
              <a:rPr lang="en-US" sz="2000" dirty="0" smtClean="0"/>
              <a:t>WSDM’16</a:t>
            </a:r>
            <a:endParaRPr lang="en-US" sz="2000" dirty="0"/>
          </a:p>
        </p:txBody>
      </p:sp>
      <p:sp>
        <p:nvSpPr>
          <p:cNvPr id="88069" name="TextBox 6"/>
          <p:cNvSpPr txBox="1">
            <a:spLocks noChangeArrowheads="1"/>
          </p:cNvSpPr>
          <p:nvPr/>
        </p:nvSpPr>
        <p:spPr bwMode="auto">
          <a:xfrm>
            <a:off x="2032002" y="1371601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smtClean="0">
              <a:solidFill>
                <a:srgbClr val="000000"/>
              </a:solidFill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0340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Inductive Logic Programming Approach to Multi-Relation Classification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13494" y="1262357"/>
            <a:ext cx="4555816" cy="1068149"/>
          </a:xfrm>
          <a:solidFill>
            <a:srgbClr val="FFFF00"/>
          </a:solidFill>
        </p:spPr>
        <p:txBody>
          <a:bodyPr/>
          <a:lstStyle/>
          <a:p>
            <a:pPr>
              <a:buNone/>
            </a:pPr>
            <a:r>
              <a:rPr lang="en-US" altLang="zh-CN" sz="2000" b="1" dirty="0" smtClean="0">
                <a:solidFill>
                  <a:srgbClr val="000066"/>
                </a:solidFill>
                <a:ea typeface="SimSun" panose="02010600030101010101" pitchFamily="2" charset="-122"/>
              </a:rPr>
              <a:t>while</a:t>
            </a:r>
            <a:r>
              <a:rPr lang="en-US" altLang="zh-CN" sz="2000" dirty="0" smtClean="0">
                <a:solidFill>
                  <a:srgbClr val="000066"/>
                </a:solidFill>
                <a:ea typeface="SimSun" panose="02010600030101010101" pitchFamily="2" charset="-122"/>
              </a:rPr>
              <a:t>(enough </a:t>
            </a:r>
            <a:r>
              <a:rPr lang="en-US" altLang="zh-CN" sz="2000" dirty="0">
                <a:solidFill>
                  <a:srgbClr val="000066"/>
                </a:solidFill>
                <a:ea typeface="SimSun" panose="02010600030101010101" pitchFamily="2" charset="-122"/>
              </a:rPr>
              <a:t>examples left)</a:t>
            </a:r>
          </a:p>
          <a:p>
            <a:pPr lvl="1">
              <a:buNone/>
            </a:pPr>
            <a:r>
              <a:rPr lang="en-US" altLang="zh-CN" sz="2000" dirty="0">
                <a:solidFill>
                  <a:srgbClr val="000066"/>
                </a:solidFill>
                <a:ea typeface="SimSun" panose="02010600030101010101" pitchFamily="2" charset="-122"/>
                <a:cs typeface="Arial" panose="020B0604020202020204" pitchFamily="34" charset="0"/>
              </a:rPr>
              <a:t>	generate a rule</a:t>
            </a:r>
          </a:p>
          <a:p>
            <a:pPr lvl="1">
              <a:buNone/>
            </a:pPr>
            <a:r>
              <a:rPr lang="en-US" altLang="zh-CN" sz="2000" dirty="0">
                <a:solidFill>
                  <a:srgbClr val="000066"/>
                </a:solidFill>
                <a:ea typeface="SimSun" panose="02010600030101010101" pitchFamily="2" charset="-122"/>
                <a:cs typeface="Arial" panose="020B0604020202020204" pitchFamily="34" charset="0"/>
              </a:rPr>
              <a:t>	remove examples satisfying this rule</a:t>
            </a:r>
            <a:endParaRPr lang="en-US" altLang="zh-CN" sz="2000" dirty="0"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21737" y="1141946"/>
            <a:ext cx="9404295" cy="541972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ILP Approached to Classification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Top-down Approaches (e.g., FOIL)</a:t>
            </a:r>
          </a:p>
          <a:p>
            <a:pPr lvl="1">
              <a:spcAft>
                <a:spcPts val="600"/>
              </a:spcAft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Bottom-up Approaches (e.g., Golem)</a:t>
            </a:r>
          </a:p>
          <a:p>
            <a:pPr lvl="1">
              <a:spcAft>
                <a:spcPts val="600"/>
              </a:spcAft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Decision Tree Approaches (e.g., TILDE)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ILP Approach: Pros and Cons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Advantages: Expressive and powerful, and rules are understandable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Disadvantages: Inefficient for databases with complex schemas, and inappropriate for continuous attributes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902731" y="2709319"/>
            <a:ext cx="4001489" cy="766045"/>
          </a:xfrm>
          <a:prstGeom prst="rect">
            <a:avLst/>
          </a:prstGeom>
          <a:solidFill>
            <a:srgbClr val="92D050"/>
          </a:solidFill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>
                <a:solidFill>
                  <a:srgbClr val="000066"/>
                </a:solidFill>
                <a:ea typeface="SimSun" panose="02010600030101010101" pitchFamily="2" charset="-122"/>
              </a:rPr>
              <a:t>Use each example as a rule</a:t>
            </a: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000066"/>
                </a:solidFill>
                <a:ea typeface="SimSun" panose="02010600030101010101" pitchFamily="2" charset="-122"/>
              </a:rPr>
              <a:t>Generalize rules by merging rules</a:t>
            </a:r>
            <a:endParaRPr lang="en-US" altLang="zh-CN" sz="2000" dirty="0" smtClean="0">
              <a:ea typeface="SimSun" panose="02010600030101010101" pitchFamily="2" charset="-122"/>
            </a:endParaRPr>
          </a:p>
        </p:txBody>
      </p:sp>
      <p:sp>
        <p:nvSpPr>
          <p:cNvPr id="6" name="Curved Up Arrow 5"/>
          <p:cNvSpPr/>
          <p:nvPr/>
        </p:nvSpPr>
        <p:spPr>
          <a:xfrm rot="20733052">
            <a:off x="5453055" y="1851508"/>
            <a:ext cx="1431502" cy="2806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Up Arrow 6"/>
          <p:cNvSpPr/>
          <p:nvPr/>
        </p:nvSpPr>
        <p:spPr>
          <a:xfrm rot="20733052">
            <a:off x="5582074" y="2930506"/>
            <a:ext cx="1459043" cy="366278"/>
          </a:xfrm>
          <a:prstGeom prst="curved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31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304800" y="0"/>
            <a:ext cx="12903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Mining </a:t>
            </a:r>
            <a:r>
              <a:rPr lang="en-US" sz="4000" dirty="0" smtClean="0"/>
              <a:t>Hierarchical Relationships</a:t>
            </a:r>
            <a:endParaRPr lang="en-US" altLang="zh-CN" sz="4000" dirty="0" smtClean="0">
              <a:effectLst>
                <a:outerShdw blurRad="38100" dist="38100" dir="2700000" algn="tl">
                  <a:srgbClr val="C0C0C0"/>
                </a:outerShdw>
              </a:effectLst>
              <a:ea typeface="SimSun" pitchFamily="2" charset="-122"/>
            </a:endParaRPr>
          </a:p>
        </p:txBody>
      </p:sp>
      <p:sp>
        <p:nvSpPr>
          <p:cNvPr id="7172" name="Content Placeholder 19"/>
          <p:cNvSpPr>
            <a:spLocks noGrp="1"/>
          </p:cNvSpPr>
          <p:nvPr>
            <p:ph idx="4294967295"/>
          </p:nvPr>
        </p:nvSpPr>
        <p:spPr>
          <a:xfrm>
            <a:off x="0" y="1076447"/>
            <a:ext cx="12192000" cy="3321933"/>
          </a:xfrm>
        </p:spPr>
        <p:txBody>
          <a:bodyPr/>
          <a:lstStyle/>
          <a:p>
            <a:pPr eaLnBrk="1" hangingPunct="1">
              <a:spcBef>
                <a:spcPts val="200"/>
              </a:spcBef>
            </a:pPr>
            <a:r>
              <a:rPr lang="en-US" altLang="zh-CN" sz="2000" dirty="0" smtClean="0">
                <a:solidFill>
                  <a:srgbClr val="000000"/>
                </a:solidFill>
                <a:ea typeface="SimSun" pitchFamily="2" charset="-122"/>
              </a:rPr>
              <a:t>Objective: Extract semantic meaning from plain links to finely model and better organize information networks</a:t>
            </a:r>
          </a:p>
          <a:p>
            <a:pPr eaLnBrk="1" hangingPunct="1">
              <a:spcBef>
                <a:spcPts val="200"/>
              </a:spcBef>
            </a:pPr>
            <a:r>
              <a:rPr lang="en-US" altLang="zh-CN" sz="2000" dirty="0" smtClean="0">
                <a:solidFill>
                  <a:srgbClr val="000000"/>
                </a:solidFill>
                <a:ea typeface="SimSun" pitchFamily="2" charset="-122"/>
              </a:rPr>
              <a:t>Challenges: </a:t>
            </a:r>
            <a:r>
              <a:rPr lang="en-US" altLang="zh-CN" sz="2000" dirty="0" smtClean="0">
                <a:ea typeface="SimSun" pitchFamily="2" charset="-122"/>
              </a:rPr>
              <a:t>Latent semantic knowledge, interdependency, scalability</a:t>
            </a:r>
          </a:p>
          <a:p>
            <a:pPr>
              <a:spcBef>
                <a:spcPts val="200"/>
              </a:spcBef>
            </a:pPr>
            <a:r>
              <a:rPr lang="en-US" altLang="en-US" sz="2000" dirty="0" smtClean="0"/>
              <a:t>Mining hierarchical relationships: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 smtClean="0"/>
              <a:t>Output a tree (forest) for a given set of objects</a:t>
            </a:r>
          </a:p>
          <a:p>
            <a:pPr lvl="1">
              <a:spcBef>
                <a:spcPts val="200"/>
              </a:spcBef>
            </a:pPr>
            <a:r>
              <a:rPr lang="en-US" altLang="en-US" sz="2000" dirty="0" smtClean="0"/>
              <a:t>Examples</a:t>
            </a:r>
          </a:p>
          <a:p>
            <a:pPr lvl="2">
              <a:spcBef>
                <a:spcPts val="200"/>
              </a:spcBef>
            </a:pPr>
            <a:r>
              <a:rPr lang="en-US" altLang="en-US" sz="2000" dirty="0" smtClean="0"/>
              <a:t>Academic family tree</a:t>
            </a:r>
          </a:p>
          <a:p>
            <a:pPr lvl="2">
              <a:spcBef>
                <a:spcPts val="200"/>
              </a:spcBef>
            </a:pPr>
            <a:r>
              <a:rPr lang="en-US" altLang="en-US" sz="2000" dirty="0" smtClean="0"/>
              <a:t>Company organization tree</a:t>
            </a:r>
          </a:p>
          <a:p>
            <a:pPr lvl="2">
              <a:spcBef>
                <a:spcPts val="200"/>
              </a:spcBef>
            </a:pPr>
            <a:r>
              <a:rPr lang="en-US" altLang="en-US" sz="2000" dirty="0" smtClean="0"/>
              <a:t>Online forum discussion tree</a:t>
            </a:r>
            <a:endParaRPr lang="en-US" altLang="zh-CN" sz="2000" dirty="0" smtClean="0">
              <a:ea typeface="SimSun" pitchFamily="2" charset="-122"/>
            </a:endParaRPr>
          </a:p>
          <a:p>
            <a:pPr eaLnBrk="1" hangingPunct="1">
              <a:spcBef>
                <a:spcPts val="200"/>
              </a:spcBef>
            </a:pPr>
            <a:r>
              <a:rPr lang="en-US" altLang="zh-CN" sz="2000" dirty="0" smtClean="0">
                <a:ea typeface="SimSun" pitchFamily="2" charset="-122"/>
              </a:rPr>
              <a:t>Opportunity + heuristics: (</a:t>
            </a:r>
            <a:r>
              <a:rPr lang="en-US" altLang="zh-CN" sz="2000" dirty="0" err="1" smtClean="0">
                <a:ea typeface="SimSun" pitchFamily="2" charset="-122"/>
              </a:rPr>
              <a:t>i</a:t>
            </a:r>
            <a:r>
              <a:rPr lang="en-US" altLang="zh-CN" sz="2000" dirty="0" smtClean="0">
                <a:ea typeface="SimSun" pitchFamily="2" charset="-122"/>
              </a:rPr>
              <a:t>) Human intuition, (ii) Realistic constraint, (iii) Crosscheck with collective intelligence</a:t>
            </a:r>
          </a:p>
          <a:p>
            <a:pPr eaLnBrk="1" hangingPunct="1">
              <a:spcBef>
                <a:spcPts val="200"/>
              </a:spcBef>
            </a:pPr>
            <a:r>
              <a:rPr lang="en-US" altLang="zh-CN" sz="2000" dirty="0" smtClean="0">
                <a:solidFill>
                  <a:srgbClr val="000000"/>
                </a:solidFill>
                <a:ea typeface="SimSun" pitchFamily="2" charset="-122"/>
              </a:rPr>
              <a:t>Methodology: propagate simple intuitive rules and constraints over the whole network</a:t>
            </a:r>
            <a:endParaRPr lang="en-US" altLang="zh-CN" sz="2000" dirty="0" smtClean="0">
              <a:ea typeface="SimSun" pitchFamily="2" charset="-122"/>
            </a:endParaRPr>
          </a:p>
        </p:txBody>
      </p:sp>
      <p:pic>
        <p:nvPicPr>
          <p:cNvPr id="717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484" y="1413077"/>
            <a:ext cx="286596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4884337"/>
            <a:ext cx="11222520" cy="166895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170981"/>
              </a:buClr>
              <a:defRPr/>
            </a:pPr>
            <a:r>
              <a:rPr lang="en-US" sz="2000" dirty="0" smtClean="0"/>
              <a:t>Right heuristics: Advisee (B) tends to coauthor with advisor (A) during the advising period</a:t>
            </a:r>
          </a:p>
          <a:p>
            <a:pPr marL="342900" lvl="1" indent="-342900">
              <a:buClr>
                <a:srgbClr val="170981"/>
              </a:buClr>
              <a:defRPr/>
            </a:pPr>
            <a:r>
              <a:rPr lang="en-US" sz="2000" dirty="0" err="1" smtClean="0"/>
              <a:t>Kulczinski</a:t>
            </a:r>
            <a:r>
              <a:rPr lang="en-US" sz="2000" dirty="0" smtClean="0"/>
              <a:t> measure :</a:t>
            </a:r>
          </a:p>
          <a:p>
            <a:pPr lvl="1">
              <a:defRPr/>
            </a:pPr>
            <a:r>
              <a:rPr lang="en-US" sz="2000" dirty="0" smtClean="0"/>
              <a:t>high overlap between their publications – </a:t>
            </a:r>
            <a:r>
              <a:rPr lang="en-US" sz="2000" dirty="0" err="1" smtClean="0"/>
              <a:t>Kulczinski</a:t>
            </a:r>
            <a:r>
              <a:rPr lang="en-US" sz="2000" dirty="0" smtClean="0"/>
              <a:t> measure</a:t>
            </a:r>
          </a:p>
          <a:p>
            <a:pPr lvl="1">
              <a:defRPr/>
            </a:pPr>
            <a:r>
              <a:rPr lang="en-US" sz="2000" dirty="0" smtClean="0"/>
              <a:t>It is more often to see advisor in a publication but not advisee: Imbalance Ratio measure: 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4484227"/>
            <a:ext cx="475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Measures for Finding Advisor and Advisees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815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Italy 10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2333817" cy="693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8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2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88" y="1173212"/>
            <a:ext cx="11489492" cy="5415323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III: </a:t>
            </a:r>
            <a:r>
              <a:rPr lang="en-US" altLang="zh-CN" sz="2400" dirty="0" smtClean="0">
                <a:ea typeface="SimSun" panose="02010600030101010101" pitchFamily="2" charset="-122"/>
              </a:rPr>
              <a:t>Other Data Mining Functions for Heterogeneous  </a:t>
            </a:r>
            <a:r>
              <a:rPr lang="en-US" altLang="zh-CN" sz="2400" dirty="0">
                <a:ea typeface="SimSun" panose="02010600030101010101" pitchFamily="2" charset="-122"/>
              </a:rPr>
              <a:t>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>
                <a:ea typeface="SimSun" pitchFamily="2" charset="-122"/>
              </a:rPr>
              <a:t>Mining Evolution and Dynamics of Information Networks 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Role </a:t>
            </a:r>
            <a:r>
              <a:rPr lang="en-US" altLang="zh-CN" sz="2400" dirty="0">
                <a:ea typeface="SimSun" pitchFamily="2" charset="-122"/>
              </a:rPr>
              <a:t>Discovery </a:t>
            </a:r>
            <a:endParaRPr lang="en-US" altLang="zh-CN" sz="2400" dirty="0" smtClean="0">
              <a:ea typeface="SimSun" pitchFamily="2" charset="-122"/>
            </a:endParaRP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OLAP </a:t>
            </a:r>
            <a:r>
              <a:rPr lang="en-US" altLang="zh-CN" sz="2400" dirty="0">
                <a:ea typeface="SimSun" pitchFamily="2" charset="-122"/>
              </a:rPr>
              <a:t>in Information </a:t>
            </a:r>
            <a:r>
              <a:rPr lang="en-US" altLang="zh-CN" sz="2400" dirty="0" smtClean="0">
                <a:ea typeface="SimSun" pitchFamily="2" charset="-122"/>
              </a:rPr>
              <a:t>Networks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itchFamily="2" charset="-122"/>
              </a:rPr>
              <a:t>Data Cleaning: Distinct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CrossMine</a:t>
            </a:r>
            <a:r>
              <a:rPr lang="en-US" altLang="zh-CN" sz="2400" dirty="0" smtClean="0">
                <a:ea typeface="SimSun" pitchFamily="2" charset="-122"/>
              </a:rPr>
              <a:t>:  Classification Across Multi-Relational Databases</a:t>
            </a:r>
          </a:p>
          <a:p>
            <a:pPr lvl="1">
              <a:spcBef>
                <a:spcPts val="500"/>
              </a:spcBef>
              <a:spcAft>
                <a:spcPts val="600"/>
              </a:spcAft>
            </a:pPr>
            <a:r>
              <a:rPr lang="en-US" altLang="zh-CN" sz="2400" dirty="0" err="1" smtClean="0">
                <a:ea typeface="SimSun" pitchFamily="2" charset="-122"/>
              </a:rPr>
              <a:t>EgoSet</a:t>
            </a:r>
            <a:r>
              <a:rPr lang="en-US" altLang="zh-CN" sz="2400" dirty="0" smtClean="0">
                <a:ea typeface="SimSun" pitchFamily="2" charset="-122"/>
              </a:rPr>
              <a:t>: </a:t>
            </a:r>
            <a:r>
              <a:rPr lang="en-US" sz="2400" dirty="0"/>
              <a:t>Exploiting Word Ego-Networks for Multifaceted Set Expansion</a:t>
            </a:r>
            <a:endParaRPr lang="en-US" altLang="zh-CN" sz="2400" dirty="0">
              <a:ea typeface="SimSun" pitchFamily="2" charset="-122"/>
            </a:endParaRP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Summary</a:t>
            </a: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1039359" y="2655320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9" y="1163549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5250510" y="4192034"/>
            <a:ext cx="283916" cy="32621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F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2700">
                <a:solidFill>
                  <a:srgbClr val="637052">
                    <a:satMod val="155000"/>
                  </a:srgbClr>
                </a:solidFill>
                <a:prstDash val="solid"/>
              </a:ln>
              <a:solidFill>
                <a:srgbClr val="CCDDEA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71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Graph/Network Summarization: Graph Compression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78367" y="1143000"/>
            <a:ext cx="11277600" cy="990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mtClean="0">
                <a:ea typeface="SimSun" pitchFamily="2" charset="-122"/>
              </a:rPr>
              <a:t>Extract common subgraphs and simplify graphs by condensing these subgraphs into nodes</a:t>
            </a:r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1422400" y="23622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1422400" y="3200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2133600" y="26670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2641600" y="24384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2235200" y="31242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3251200" y="27432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>
            <a:off x="2641600" y="3581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3251200" y="3200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1930400" y="3581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398" name="AutoShape 14"/>
          <p:cNvCxnSpPr>
            <a:cxnSpLocks noChangeShapeType="1"/>
            <a:stCxn id="16391" idx="1"/>
            <a:endCxn id="16389" idx="6"/>
          </p:cNvCxnSpPr>
          <p:nvPr/>
        </p:nvCxnSpPr>
        <p:spPr bwMode="auto">
          <a:xfrm flipH="1" flipV="1">
            <a:off x="1625602" y="2438403"/>
            <a:ext cx="537633" cy="2508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9" name="AutoShape 15"/>
          <p:cNvCxnSpPr>
            <a:cxnSpLocks noChangeShapeType="1"/>
            <a:stCxn id="16391" idx="7"/>
            <a:endCxn id="16392" idx="3"/>
          </p:cNvCxnSpPr>
          <p:nvPr/>
        </p:nvCxnSpPr>
        <p:spPr bwMode="auto">
          <a:xfrm flipV="1">
            <a:off x="2307168" y="2568575"/>
            <a:ext cx="364067" cy="120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0" name="AutoShape 16"/>
          <p:cNvCxnSpPr>
            <a:cxnSpLocks noChangeShapeType="1"/>
            <a:stCxn id="16391" idx="4"/>
            <a:endCxn id="16393" idx="0"/>
          </p:cNvCxnSpPr>
          <p:nvPr/>
        </p:nvCxnSpPr>
        <p:spPr bwMode="auto">
          <a:xfrm>
            <a:off x="2235200" y="2819400"/>
            <a:ext cx="101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1" name="AutoShape 17"/>
          <p:cNvCxnSpPr>
            <a:cxnSpLocks noChangeShapeType="1"/>
            <a:stCxn id="16392" idx="5"/>
            <a:endCxn id="16394" idx="1"/>
          </p:cNvCxnSpPr>
          <p:nvPr/>
        </p:nvCxnSpPr>
        <p:spPr bwMode="auto">
          <a:xfrm>
            <a:off x="2815168" y="2568575"/>
            <a:ext cx="465667" cy="196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2" name="AutoShape 18"/>
          <p:cNvCxnSpPr>
            <a:cxnSpLocks noChangeShapeType="1"/>
            <a:stCxn id="16393" idx="6"/>
            <a:endCxn id="16394" idx="3"/>
          </p:cNvCxnSpPr>
          <p:nvPr/>
        </p:nvCxnSpPr>
        <p:spPr bwMode="auto">
          <a:xfrm flipV="1">
            <a:off x="2438402" y="2873378"/>
            <a:ext cx="842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3" name="AutoShape 19"/>
          <p:cNvCxnSpPr>
            <a:cxnSpLocks noChangeShapeType="1"/>
            <a:stCxn id="16392" idx="4"/>
            <a:endCxn id="16393" idx="7"/>
          </p:cNvCxnSpPr>
          <p:nvPr/>
        </p:nvCxnSpPr>
        <p:spPr bwMode="auto">
          <a:xfrm flipH="1">
            <a:off x="2408769" y="2590803"/>
            <a:ext cx="334433" cy="555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4" name="AutoShape 20"/>
          <p:cNvCxnSpPr>
            <a:cxnSpLocks noChangeShapeType="1"/>
            <a:stCxn id="16394" idx="4"/>
            <a:endCxn id="16396" idx="0"/>
          </p:cNvCxnSpPr>
          <p:nvPr/>
        </p:nvCxnSpPr>
        <p:spPr bwMode="auto">
          <a:xfrm>
            <a:off x="3352800" y="2895600"/>
            <a:ext cx="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5" name="AutoShape 21"/>
          <p:cNvCxnSpPr>
            <a:cxnSpLocks noChangeShapeType="1"/>
            <a:stCxn id="16390" idx="6"/>
            <a:endCxn id="16397" idx="1"/>
          </p:cNvCxnSpPr>
          <p:nvPr/>
        </p:nvCxnSpPr>
        <p:spPr bwMode="auto">
          <a:xfrm>
            <a:off x="1625602" y="3276600"/>
            <a:ext cx="334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AutoShape 22"/>
          <p:cNvCxnSpPr>
            <a:cxnSpLocks noChangeShapeType="1"/>
            <a:stCxn id="16393" idx="6"/>
            <a:endCxn id="16396" idx="2"/>
          </p:cNvCxnSpPr>
          <p:nvPr/>
        </p:nvCxnSpPr>
        <p:spPr bwMode="auto">
          <a:xfrm>
            <a:off x="2438400" y="3200400"/>
            <a:ext cx="8128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7" name="AutoShape 23"/>
          <p:cNvCxnSpPr>
            <a:cxnSpLocks noChangeShapeType="1"/>
            <a:stCxn id="16393" idx="4"/>
            <a:endCxn id="16397" idx="7"/>
          </p:cNvCxnSpPr>
          <p:nvPr/>
        </p:nvCxnSpPr>
        <p:spPr bwMode="auto">
          <a:xfrm flipH="1">
            <a:off x="2103969" y="3276600"/>
            <a:ext cx="2328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8" name="Oval 25"/>
          <p:cNvSpPr>
            <a:spLocks noChangeArrowheads="1"/>
          </p:cNvSpPr>
          <p:nvPr/>
        </p:nvSpPr>
        <p:spPr bwMode="auto">
          <a:xfrm>
            <a:off x="4572000" y="23622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09" name="Oval 26"/>
          <p:cNvSpPr>
            <a:spLocks noChangeArrowheads="1"/>
          </p:cNvSpPr>
          <p:nvPr/>
        </p:nvSpPr>
        <p:spPr bwMode="auto">
          <a:xfrm>
            <a:off x="4572000" y="30480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10" name="Oval 27"/>
          <p:cNvSpPr>
            <a:spLocks noChangeArrowheads="1"/>
          </p:cNvSpPr>
          <p:nvPr/>
        </p:nvSpPr>
        <p:spPr bwMode="auto">
          <a:xfrm>
            <a:off x="5283200" y="25146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11" name="Oval 28"/>
          <p:cNvSpPr>
            <a:spLocks noChangeArrowheads="1"/>
          </p:cNvSpPr>
          <p:nvPr/>
        </p:nvSpPr>
        <p:spPr bwMode="auto">
          <a:xfrm>
            <a:off x="5791200" y="22860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12" name="Oval 29"/>
          <p:cNvSpPr>
            <a:spLocks noChangeArrowheads="1"/>
          </p:cNvSpPr>
          <p:nvPr/>
        </p:nvSpPr>
        <p:spPr bwMode="auto">
          <a:xfrm>
            <a:off x="5384800" y="29718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13" name="Oval 30"/>
          <p:cNvSpPr>
            <a:spLocks noChangeArrowheads="1"/>
          </p:cNvSpPr>
          <p:nvPr/>
        </p:nvSpPr>
        <p:spPr bwMode="auto">
          <a:xfrm>
            <a:off x="6400800" y="25908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14" name="Oval 31"/>
          <p:cNvSpPr>
            <a:spLocks noChangeArrowheads="1"/>
          </p:cNvSpPr>
          <p:nvPr/>
        </p:nvSpPr>
        <p:spPr bwMode="auto">
          <a:xfrm>
            <a:off x="5892800" y="33528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15" name="Oval 32"/>
          <p:cNvSpPr>
            <a:spLocks noChangeArrowheads="1"/>
          </p:cNvSpPr>
          <p:nvPr/>
        </p:nvSpPr>
        <p:spPr bwMode="auto">
          <a:xfrm>
            <a:off x="6400800" y="30480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16" name="Oval 33"/>
          <p:cNvSpPr>
            <a:spLocks noChangeArrowheads="1"/>
          </p:cNvSpPr>
          <p:nvPr/>
        </p:nvSpPr>
        <p:spPr bwMode="auto">
          <a:xfrm>
            <a:off x="5080000" y="34290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417" name="AutoShape 34"/>
          <p:cNvCxnSpPr>
            <a:cxnSpLocks noChangeShapeType="1"/>
            <a:stCxn id="16409" idx="0"/>
            <a:endCxn id="16408" idx="4"/>
          </p:cNvCxnSpPr>
          <p:nvPr/>
        </p:nvCxnSpPr>
        <p:spPr bwMode="auto">
          <a:xfrm flipV="1">
            <a:off x="4673600" y="2514600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8" name="AutoShape 35"/>
          <p:cNvCxnSpPr>
            <a:cxnSpLocks noChangeShapeType="1"/>
            <a:stCxn id="16410" idx="7"/>
            <a:endCxn id="16411" idx="3"/>
          </p:cNvCxnSpPr>
          <p:nvPr/>
        </p:nvCxnSpPr>
        <p:spPr bwMode="auto">
          <a:xfrm flipV="1">
            <a:off x="5456768" y="2416175"/>
            <a:ext cx="364067" cy="120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9" name="AutoShape 36"/>
          <p:cNvCxnSpPr>
            <a:cxnSpLocks noChangeShapeType="1"/>
            <a:stCxn id="16410" idx="4"/>
            <a:endCxn id="16412" idx="0"/>
          </p:cNvCxnSpPr>
          <p:nvPr/>
        </p:nvCxnSpPr>
        <p:spPr bwMode="auto">
          <a:xfrm>
            <a:off x="5384800" y="2667000"/>
            <a:ext cx="101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0" name="AutoShape 37"/>
          <p:cNvCxnSpPr>
            <a:cxnSpLocks noChangeShapeType="1"/>
            <a:stCxn id="16411" idx="5"/>
            <a:endCxn id="16413" idx="1"/>
          </p:cNvCxnSpPr>
          <p:nvPr/>
        </p:nvCxnSpPr>
        <p:spPr bwMode="auto">
          <a:xfrm>
            <a:off x="5964768" y="2416175"/>
            <a:ext cx="465667" cy="196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1" name="AutoShape 38"/>
          <p:cNvCxnSpPr>
            <a:cxnSpLocks noChangeShapeType="1"/>
            <a:stCxn id="16412" idx="6"/>
            <a:endCxn id="16413" idx="3"/>
          </p:cNvCxnSpPr>
          <p:nvPr/>
        </p:nvCxnSpPr>
        <p:spPr bwMode="auto">
          <a:xfrm flipV="1">
            <a:off x="5588002" y="2720978"/>
            <a:ext cx="842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2" name="AutoShape 39"/>
          <p:cNvCxnSpPr>
            <a:cxnSpLocks noChangeShapeType="1"/>
            <a:stCxn id="16411" idx="4"/>
            <a:endCxn id="16412" idx="7"/>
          </p:cNvCxnSpPr>
          <p:nvPr/>
        </p:nvCxnSpPr>
        <p:spPr bwMode="auto">
          <a:xfrm flipH="1">
            <a:off x="5558369" y="2438403"/>
            <a:ext cx="334433" cy="555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3" name="AutoShape 40"/>
          <p:cNvCxnSpPr>
            <a:cxnSpLocks noChangeShapeType="1"/>
            <a:stCxn id="16413" idx="4"/>
            <a:endCxn id="16415" idx="0"/>
          </p:cNvCxnSpPr>
          <p:nvPr/>
        </p:nvCxnSpPr>
        <p:spPr bwMode="auto">
          <a:xfrm>
            <a:off x="6502400" y="2743200"/>
            <a:ext cx="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4" name="AutoShape 41"/>
          <p:cNvCxnSpPr>
            <a:cxnSpLocks noChangeShapeType="1"/>
            <a:stCxn id="16409" idx="6"/>
            <a:endCxn id="16416" idx="1"/>
          </p:cNvCxnSpPr>
          <p:nvPr/>
        </p:nvCxnSpPr>
        <p:spPr bwMode="auto">
          <a:xfrm>
            <a:off x="4775202" y="3124203"/>
            <a:ext cx="334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5" name="AutoShape 42"/>
          <p:cNvCxnSpPr>
            <a:cxnSpLocks noChangeShapeType="1"/>
            <a:stCxn id="16412" idx="6"/>
            <a:endCxn id="16414" idx="1"/>
          </p:cNvCxnSpPr>
          <p:nvPr/>
        </p:nvCxnSpPr>
        <p:spPr bwMode="auto">
          <a:xfrm>
            <a:off x="5588002" y="3048003"/>
            <a:ext cx="334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6" name="AutoShape 43"/>
          <p:cNvCxnSpPr>
            <a:cxnSpLocks noChangeShapeType="1"/>
            <a:stCxn id="16412" idx="2"/>
            <a:endCxn id="16409" idx="6"/>
          </p:cNvCxnSpPr>
          <p:nvPr/>
        </p:nvCxnSpPr>
        <p:spPr bwMode="auto">
          <a:xfrm flipH="1">
            <a:off x="4775200" y="3048000"/>
            <a:ext cx="6096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7" name="AutoShape 45"/>
          <p:cNvCxnSpPr>
            <a:cxnSpLocks noChangeShapeType="1"/>
            <a:stCxn id="16393" idx="2"/>
            <a:endCxn id="16390" idx="7"/>
          </p:cNvCxnSpPr>
          <p:nvPr/>
        </p:nvCxnSpPr>
        <p:spPr bwMode="auto">
          <a:xfrm flipH="1">
            <a:off x="1595969" y="3200403"/>
            <a:ext cx="639233" cy="222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8" name="AutoShape 46"/>
          <p:cNvCxnSpPr>
            <a:cxnSpLocks noChangeShapeType="1"/>
            <a:stCxn id="16396" idx="3"/>
            <a:endCxn id="16395" idx="7"/>
          </p:cNvCxnSpPr>
          <p:nvPr/>
        </p:nvCxnSpPr>
        <p:spPr bwMode="auto">
          <a:xfrm flipH="1">
            <a:off x="2815168" y="3330575"/>
            <a:ext cx="465667" cy="2730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9" name="AutoShape 47"/>
          <p:cNvCxnSpPr>
            <a:cxnSpLocks noChangeShapeType="1"/>
            <a:stCxn id="16416" idx="6"/>
            <a:endCxn id="16414" idx="2"/>
          </p:cNvCxnSpPr>
          <p:nvPr/>
        </p:nvCxnSpPr>
        <p:spPr bwMode="auto">
          <a:xfrm flipV="1">
            <a:off x="5283200" y="3429000"/>
            <a:ext cx="6096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0" name="AutoShape 48"/>
          <p:cNvCxnSpPr>
            <a:cxnSpLocks noChangeShapeType="1"/>
            <a:stCxn id="16411" idx="6"/>
            <a:endCxn id="16431" idx="2"/>
          </p:cNvCxnSpPr>
          <p:nvPr/>
        </p:nvCxnSpPr>
        <p:spPr bwMode="auto">
          <a:xfrm>
            <a:off x="5994400" y="2362200"/>
            <a:ext cx="711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31" name="Oval 49"/>
          <p:cNvSpPr>
            <a:spLocks noChangeArrowheads="1"/>
          </p:cNvSpPr>
          <p:nvPr/>
        </p:nvSpPr>
        <p:spPr bwMode="auto">
          <a:xfrm>
            <a:off x="6705600" y="22860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432" name="AutoShape 50"/>
          <p:cNvCxnSpPr>
            <a:cxnSpLocks noChangeShapeType="1"/>
            <a:stCxn id="16413" idx="7"/>
            <a:endCxn id="16431" idx="4"/>
          </p:cNvCxnSpPr>
          <p:nvPr/>
        </p:nvCxnSpPr>
        <p:spPr bwMode="auto">
          <a:xfrm flipV="1">
            <a:off x="6574369" y="2438403"/>
            <a:ext cx="232833" cy="1746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3" name="AutoShape 51"/>
          <p:cNvCxnSpPr>
            <a:cxnSpLocks noChangeShapeType="1"/>
            <a:stCxn id="16393" idx="5"/>
            <a:endCxn id="16395" idx="1"/>
          </p:cNvCxnSpPr>
          <p:nvPr/>
        </p:nvCxnSpPr>
        <p:spPr bwMode="auto">
          <a:xfrm>
            <a:off x="2408768" y="3254375"/>
            <a:ext cx="262467" cy="3492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4" name="AutoShape 52"/>
          <p:cNvCxnSpPr>
            <a:cxnSpLocks noChangeShapeType="1"/>
            <a:stCxn id="16410" idx="3"/>
            <a:endCxn id="16409" idx="7"/>
          </p:cNvCxnSpPr>
          <p:nvPr/>
        </p:nvCxnSpPr>
        <p:spPr bwMode="auto">
          <a:xfrm flipH="1">
            <a:off x="4745568" y="2644775"/>
            <a:ext cx="567267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35" name="Oval 53"/>
          <p:cNvSpPr>
            <a:spLocks noChangeArrowheads="1"/>
          </p:cNvSpPr>
          <p:nvPr/>
        </p:nvSpPr>
        <p:spPr bwMode="auto">
          <a:xfrm>
            <a:off x="7823200" y="23622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36" name="Oval 54"/>
          <p:cNvSpPr>
            <a:spLocks noChangeArrowheads="1"/>
          </p:cNvSpPr>
          <p:nvPr/>
        </p:nvSpPr>
        <p:spPr bwMode="auto">
          <a:xfrm>
            <a:off x="7823200" y="30480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37" name="Oval 55"/>
          <p:cNvSpPr>
            <a:spLocks noChangeArrowheads="1"/>
          </p:cNvSpPr>
          <p:nvPr/>
        </p:nvSpPr>
        <p:spPr bwMode="auto">
          <a:xfrm>
            <a:off x="8534400" y="25146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38" name="Oval 56"/>
          <p:cNvSpPr>
            <a:spLocks noChangeArrowheads="1"/>
          </p:cNvSpPr>
          <p:nvPr/>
        </p:nvSpPr>
        <p:spPr bwMode="auto">
          <a:xfrm>
            <a:off x="9042400" y="22860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39" name="Oval 57"/>
          <p:cNvSpPr>
            <a:spLocks noChangeArrowheads="1"/>
          </p:cNvSpPr>
          <p:nvPr/>
        </p:nvSpPr>
        <p:spPr bwMode="auto">
          <a:xfrm>
            <a:off x="8636000" y="29718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40" name="Oval 58"/>
          <p:cNvSpPr>
            <a:spLocks noChangeArrowheads="1"/>
          </p:cNvSpPr>
          <p:nvPr/>
        </p:nvSpPr>
        <p:spPr bwMode="auto">
          <a:xfrm>
            <a:off x="9652000" y="2590800"/>
            <a:ext cx="2032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41" name="Oval 60"/>
          <p:cNvSpPr>
            <a:spLocks noChangeArrowheads="1"/>
          </p:cNvSpPr>
          <p:nvPr/>
        </p:nvSpPr>
        <p:spPr bwMode="auto">
          <a:xfrm>
            <a:off x="9652000" y="30480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42" name="Oval 61"/>
          <p:cNvSpPr>
            <a:spLocks noChangeArrowheads="1"/>
          </p:cNvSpPr>
          <p:nvPr/>
        </p:nvSpPr>
        <p:spPr bwMode="auto">
          <a:xfrm>
            <a:off x="8331200" y="34290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443" name="AutoShape 62"/>
          <p:cNvCxnSpPr>
            <a:cxnSpLocks noChangeShapeType="1"/>
            <a:stCxn id="16436" idx="0"/>
            <a:endCxn id="16435" idx="4"/>
          </p:cNvCxnSpPr>
          <p:nvPr/>
        </p:nvCxnSpPr>
        <p:spPr bwMode="auto">
          <a:xfrm flipV="1">
            <a:off x="7924800" y="2514600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44" name="AutoShape 63"/>
          <p:cNvCxnSpPr>
            <a:cxnSpLocks noChangeShapeType="1"/>
            <a:stCxn id="16437" idx="7"/>
            <a:endCxn id="16438" idx="3"/>
          </p:cNvCxnSpPr>
          <p:nvPr/>
        </p:nvCxnSpPr>
        <p:spPr bwMode="auto">
          <a:xfrm flipV="1">
            <a:off x="8707968" y="2416175"/>
            <a:ext cx="364067" cy="120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45" name="AutoShape 64"/>
          <p:cNvCxnSpPr>
            <a:cxnSpLocks noChangeShapeType="1"/>
            <a:stCxn id="16437" idx="4"/>
            <a:endCxn id="16439" idx="0"/>
          </p:cNvCxnSpPr>
          <p:nvPr/>
        </p:nvCxnSpPr>
        <p:spPr bwMode="auto">
          <a:xfrm>
            <a:off x="8636000" y="2667000"/>
            <a:ext cx="10160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46" name="AutoShape 65"/>
          <p:cNvCxnSpPr>
            <a:cxnSpLocks noChangeShapeType="1"/>
            <a:stCxn id="16438" idx="5"/>
            <a:endCxn id="16440" idx="1"/>
          </p:cNvCxnSpPr>
          <p:nvPr/>
        </p:nvCxnSpPr>
        <p:spPr bwMode="auto">
          <a:xfrm>
            <a:off x="9215968" y="2416175"/>
            <a:ext cx="465667" cy="196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47" name="AutoShape 66"/>
          <p:cNvCxnSpPr>
            <a:cxnSpLocks noChangeShapeType="1"/>
            <a:stCxn id="16439" idx="6"/>
            <a:endCxn id="16440" idx="3"/>
          </p:cNvCxnSpPr>
          <p:nvPr/>
        </p:nvCxnSpPr>
        <p:spPr bwMode="auto">
          <a:xfrm flipV="1">
            <a:off x="8839202" y="2720978"/>
            <a:ext cx="842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48" name="AutoShape 67"/>
          <p:cNvCxnSpPr>
            <a:cxnSpLocks noChangeShapeType="1"/>
            <a:stCxn id="16438" idx="4"/>
            <a:endCxn id="16439" idx="7"/>
          </p:cNvCxnSpPr>
          <p:nvPr/>
        </p:nvCxnSpPr>
        <p:spPr bwMode="auto">
          <a:xfrm flipH="1">
            <a:off x="8809569" y="2438403"/>
            <a:ext cx="334433" cy="555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49" name="AutoShape 68"/>
          <p:cNvCxnSpPr>
            <a:cxnSpLocks noChangeShapeType="1"/>
            <a:stCxn id="16440" idx="4"/>
            <a:endCxn id="16441" idx="0"/>
          </p:cNvCxnSpPr>
          <p:nvPr/>
        </p:nvCxnSpPr>
        <p:spPr bwMode="auto">
          <a:xfrm>
            <a:off x="9753600" y="2743200"/>
            <a:ext cx="0" cy="304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50" name="AutoShape 69"/>
          <p:cNvCxnSpPr>
            <a:cxnSpLocks noChangeShapeType="1"/>
            <a:stCxn id="16436" idx="6"/>
            <a:endCxn id="16442" idx="1"/>
          </p:cNvCxnSpPr>
          <p:nvPr/>
        </p:nvCxnSpPr>
        <p:spPr bwMode="auto">
          <a:xfrm>
            <a:off x="8026402" y="3124203"/>
            <a:ext cx="334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51" name="AutoShape 71"/>
          <p:cNvCxnSpPr>
            <a:cxnSpLocks noChangeShapeType="1"/>
            <a:stCxn id="16439" idx="2"/>
            <a:endCxn id="16436" idx="6"/>
          </p:cNvCxnSpPr>
          <p:nvPr/>
        </p:nvCxnSpPr>
        <p:spPr bwMode="auto">
          <a:xfrm flipH="1">
            <a:off x="8026400" y="3048000"/>
            <a:ext cx="6096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52" name="AutoShape 72"/>
          <p:cNvCxnSpPr>
            <a:cxnSpLocks noChangeShapeType="1"/>
            <a:stCxn id="16442" idx="6"/>
            <a:endCxn id="16441" idx="3"/>
          </p:cNvCxnSpPr>
          <p:nvPr/>
        </p:nvCxnSpPr>
        <p:spPr bwMode="auto">
          <a:xfrm flipV="1">
            <a:off x="8534402" y="3178178"/>
            <a:ext cx="11472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53" name="AutoShape 73"/>
          <p:cNvCxnSpPr>
            <a:cxnSpLocks noChangeShapeType="1"/>
            <a:stCxn id="16441" idx="7"/>
            <a:endCxn id="16454" idx="4"/>
          </p:cNvCxnSpPr>
          <p:nvPr/>
        </p:nvCxnSpPr>
        <p:spPr bwMode="auto">
          <a:xfrm flipV="1">
            <a:off x="9825569" y="2438403"/>
            <a:ext cx="436033" cy="6318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54" name="Oval 74"/>
          <p:cNvSpPr>
            <a:spLocks noChangeArrowheads="1"/>
          </p:cNvSpPr>
          <p:nvPr/>
        </p:nvSpPr>
        <p:spPr bwMode="auto">
          <a:xfrm>
            <a:off x="10160000" y="22860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455" name="AutoShape 75"/>
          <p:cNvCxnSpPr>
            <a:cxnSpLocks noChangeShapeType="1"/>
            <a:stCxn id="16440" idx="7"/>
            <a:endCxn id="16454" idx="3"/>
          </p:cNvCxnSpPr>
          <p:nvPr/>
        </p:nvCxnSpPr>
        <p:spPr bwMode="auto">
          <a:xfrm flipV="1">
            <a:off x="9825568" y="2416175"/>
            <a:ext cx="364067" cy="1968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56" name="AutoShape 76"/>
          <p:cNvCxnSpPr>
            <a:cxnSpLocks noChangeShapeType="1"/>
            <a:stCxn id="16435" idx="6"/>
            <a:endCxn id="16437" idx="2"/>
          </p:cNvCxnSpPr>
          <p:nvPr/>
        </p:nvCxnSpPr>
        <p:spPr bwMode="auto">
          <a:xfrm>
            <a:off x="8026400" y="2438400"/>
            <a:ext cx="5080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57" name="Oval 77"/>
          <p:cNvSpPr>
            <a:spLocks noChangeArrowheads="1"/>
          </p:cNvSpPr>
          <p:nvPr/>
        </p:nvSpPr>
        <p:spPr bwMode="auto">
          <a:xfrm>
            <a:off x="1727200" y="4343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58" name="Oval 78"/>
          <p:cNvSpPr>
            <a:spLocks noChangeArrowheads="1"/>
          </p:cNvSpPr>
          <p:nvPr/>
        </p:nvSpPr>
        <p:spPr bwMode="auto">
          <a:xfrm>
            <a:off x="1422400" y="5105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59" name="Oval 81"/>
          <p:cNvSpPr>
            <a:spLocks noChangeArrowheads="1"/>
          </p:cNvSpPr>
          <p:nvPr/>
        </p:nvSpPr>
        <p:spPr bwMode="auto">
          <a:xfrm>
            <a:off x="2235200" y="4876800"/>
            <a:ext cx="4064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60" name="Oval 83"/>
          <p:cNvSpPr>
            <a:spLocks noChangeArrowheads="1"/>
          </p:cNvSpPr>
          <p:nvPr/>
        </p:nvSpPr>
        <p:spPr bwMode="auto">
          <a:xfrm>
            <a:off x="2641600" y="5486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61" name="Oval 84"/>
          <p:cNvSpPr>
            <a:spLocks noChangeArrowheads="1"/>
          </p:cNvSpPr>
          <p:nvPr/>
        </p:nvSpPr>
        <p:spPr bwMode="auto">
          <a:xfrm>
            <a:off x="3251200" y="5105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62" name="Oval 85"/>
          <p:cNvSpPr>
            <a:spLocks noChangeArrowheads="1"/>
          </p:cNvSpPr>
          <p:nvPr/>
        </p:nvSpPr>
        <p:spPr bwMode="auto">
          <a:xfrm>
            <a:off x="1930400" y="5486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463" name="AutoShape 86"/>
          <p:cNvCxnSpPr>
            <a:cxnSpLocks noChangeShapeType="1"/>
            <a:stCxn id="16459" idx="1"/>
            <a:endCxn id="16457" idx="4"/>
          </p:cNvCxnSpPr>
          <p:nvPr/>
        </p:nvCxnSpPr>
        <p:spPr bwMode="auto">
          <a:xfrm flipH="1" flipV="1">
            <a:off x="1828801" y="4495800"/>
            <a:ext cx="465667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64" name="AutoShape 93"/>
          <p:cNvCxnSpPr>
            <a:cxnSpLocks noChangeShapeType="1"/>
            <a:stCxn id="16458" idx="6"/>
            <a:endCxn id="16462" idx="1"/>
          </p:cNvCxnSpPr>
          <p:nvPr/>
        </p:nvCxnSpPr>
        <p:spPr bwMode="auto">
          <a:xfrm>
            <a:off x="1625602" y="5181603"/>
            <a:ext cx="334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65" name="AutoShape 94"/>
          <p:cNvCxnSpPr>
            <a:cxnSpLocks noChangeShapeType="1"/>
            <a:stCxn id="16459" idx="6"/>
            <a:endCxn id="16461" idx="2"/>
          </p:cNvCxnSpPr>
          <p:nvPr/>
        </p:nvCxnSpPr>
        <p:spPr bwMode="auto">
          <a:xfrm>
            <a:off x="2641600" y="5029200"/>
            <a:ext cx="609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66" name="AutoShape 95"/>
          <p:cNvCxnSpPr>
            <a:cxnSpLocks noChangeShapeType="1"/>
            <a:stCxn id="16459" idx="3"/>
            <a:endCxn id="16462" idx="7"/>
          </p:cNvCxnSpPr>
          <p:nvPr/>
        </p:nvCxnSpPr>
        <p:spPr bwMode="auto">
          <a:xfrm flipH="1">
            <a:off x="2103967" y="5137153"/>
            <a:ext cx="190500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67" name="AutoShape 96"/>
          <p:cNvCxnSpPr>
            <a:cxnSpLocks noChangeShapeType="1"/>
            <a:stCxn id="16459" idx="2"/>
            <a:endCxn id="16458" idx="7"/>
          </p:cNvCxnSpPr>
          <p:nvPr/>
        </p:nvCxnSpPr>
        <p:spPr bwMode="auto">
          <a:xfrm flipH="1">
            <a:off x="1595969" y="5029203"/>
            <a:ext cx="639233" cy="984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68" name="AutoShape 97"/>
          <p:cNvCxnSpPr>
            <a:cxnSpLocks noChangeShapeType="1"/>
            <a:stCxn id="16461" idx="3"/>
            <a:endCxn id="16460" idx="7"/>
          </p:cNvCxnSpPr>
          <p:nvPr/>
        </p:nvCxnSpPr>
        <p:spPr bwMode="auto">
          <a:xfrm flipH="1">
            <a:off x="2815168" y="5235575"/>
            <a:ext cx="465667" cy="2730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69" name="AutoShape 98"/>
          <p:cNvCxnSpPr>
            <a:cxnSpLocks noChangeShapeType="1"/>
            <a:stCxn id="16459" idx="4"/>
            <a:endCxn id="16460" idx="1"/>
          </p:cNvCxnSpPr>
          <p:nvPr/>
        </p:nvCxnSpPr>
        <p:spPr bwMode="auto">
          <a:xfrm>
            <a:off x="2438402" y="5181603"/>
            <a:ext cx="2328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70" name="Oval 100"/>
          <p:cNvSpPr>
            <a:spLocks noChangeArrowheads="1"/>
          </p:cNvSpPr>
          <p:nvPr/>
        </p:nvSpPr>
        <p:spPr bwMode="auto">
          <a:xfrm>
            <a:off x="4572000" y="4343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71" name="Oval 101"/>
          <p:cNvSpPr>
            <a:spLocks noChangeArrowheads="1"/>
          </p:cNvSpPr>
          <p:nvPr/>
        </p:nvSpPr>
        <p:spPr bwMode="auto">
          <a:xfrm>
            <a:off x="4572000" y="50292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72" name="Oval 104"/>
          <p:cNvSpPr>
            <a:spLocks noChangeArrowheads="1"/>
          </p:cNvSpPr>
          <p:nvPr/>
        </p:nvSpPr>
        <p:spPr bwMode="auto">
          <a:xfrm>
            <a:off x="5384800" y="4800600"/>
            <a:ext cx="4064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73" name="Oval 106"/>
          <p:cNvSpPr>
            <a:spLocks noChangeArrowheads="1"/>
          </p:cNvSpPr>
          <p:nvPr/>
        </p:nvSpPr>
        <p:spPr bwMode="auto">
          <a:xfrm>
            <a:off x="5892800" y="53340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74" name="Oval 107"/>
          <p:cNvSpPr>
            <a:spLocks noChangeArrowheads="1"/>
          </p:cNvSpPr>
          <p:nvPr/>
        </p:nvSpPr>
        <p:spPr bwMode="auto">
          <a:xfrm>
            <a:off x="6400800" y="50292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75" name="Oval 108"/>
          <p:cNvSpPr>
            <a:spLocks noChangeArrowheads="1"/>
          </p:cNvSpPr>
          <p:nvPr/>
        </p:nvSpPr>
        <p:spPr bwMode="auto">
          <a:xfrm>
            <a:off x="5080000" y="54102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476" name="AutoShape 109"/>
          <p:cNvCxnSpPr>
            <a:cxnSpLocks noChangeShapeType="1"/>
            <a:stCxn id="16471" idx="0"/>
            <a:endCxn id="16470" idx="4"/>
          </p:cNvCxnSpPr>
          <p:nvPr/>
        </p:nvCxnSpPr>
        <p:spPr bwMode="auto">
          <a:xfrm flipV="1">
            <a:off x="4673600" y="4495800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77" name="AutoShape 115"/>
          <p:cNvCxnSpPr>
            <a:cxnSpLocks noChangeShapeType="1"/>
            <a:stCxn id="16472" idx="6"/>
            <a:endCxn id="16474" idx="0"/>
          </p:cNvCxnSpPr>
          <p:nvPr/>
        </p:nvCxnSpPr>
        <p:spPr bwMode="auto">
          <a:xfrm>
            <a:off x="5791200" y="4953000"/>
            <a:ext cx="7112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78" name="AutoShape 116"/>
          <p:cNvCxnSpPr>
            <a:cxnSpLocks noChangeShapeType="1"/>
            <a:stCxn id="16471" idx="6"/>
            <a:endCxn id="16475" idx="1"/>
          </p:cNvCxnSpPr>
          <p:nvPr/>
        </p:nvCxnSpPr>
        <p:spPr bwMode="auto">
          <a:xfrm>
            <a:off x="4775202" y="5105403"/>
            <a:ext cx="334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79" name="AutoShape 117"/>
          <p:cNvCxnSpPr>
            <a:cxnSpLocks noChangeShapeType="1"/>
            <a:stCxn id="16472" idx="5"/>
            <a:endCxn id="16473" idx="1"/>
          </p:cNvCxnSpPr>
          <p:nvPr/>
        </p:nvCxnSpPr>
        <p:spPr bwMode="auto">
          <a:xfrm>
            <a:off x="5731935" y="5060953"/>
            <a:ext cx="19050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80" name="AutoShape 118"/>
          <p:cNvCxnSpPr>
            <a:cxnSpLocks noChangeShapeType="1"/>
            <a:stCxn id="16472" idx="2"/>
            <a:endCxn id="16471" idx="6"/>
          </p:cNvCxnSpPr>
          <p:nvPr/>
        </p:nvCxnSpPr>
        <p:spPr bwMode="auto">
          <a:xfrm flipH="1">
            <a:off x="4775200" y="4953000"/>
            <a:ext cx="609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81" name="AutoShape 119"/>
          <p:cNvCxnSpPr>
            <a:cxnSpLocks noChangeShapeType="1"/>
            <a:stCxn id="16475" idx="6"/>
            <a:endCxn id="16473" idx="2"/>
          </p:cNvCxnSpPr>
          <p:nvPr/>
        </p:nvCxnSpPr>
        <p:spPr bwMode="auto">
          <a:xfrm flipV="1">
            <a:off x="5283200" y="5410200"/>
            <a:ext cx="6096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82" name="Oval 121"/>
          <p:cNvSpPr>
            <a:spLocks noChangeArrowheads="1"/>
          </p:cNvSpPr>
          <p:nvPr/>
        </p:nvSpPr>
        <p:spPr bwMode="auto">
          <a:xfrm>
            <a:off x="6705600" y="42672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483" name="AutoShape 122"/>
          <p:cNvCxnSpPr>
            <a:cxnSpLocks noChangeShapeType="1"/>
            <a:stCxn id="16472" idx="7"/>
            <a:endCxn id="16482" idx="3"/>
          </p:cNvCxnSpPr>
          <p:nvPr/>
        </p:nvCxnSpPr>
        <p:spPr bwMode="auto">
          <a:xfrm flipV="1">
            <a:off x="5731935" y="4397378"/>
            <a:ext cx="1003300" cy="44767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84" name="AutoShape 124"/>
          <p:cNvSpPr>
            <a:spLocks noChangeArrowheads="1"/>
          </p:cNvSpPr>
          <p:nvPr/>
        </p:nvSpPr>
        <p:spPr bwMode="auto">
          <a:xfrm>
            <a:off x="2235200" y="3962400"/>
            <a:ext cx="3048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85" name="AutoShape 125"/>
          <p:cNvSpPr>
            <a:spLocks noChangeArrowheads="1"/>
          </p:cNvSpPr>
          <p:nvPr/>
        </p:nvSpPr>
        <p:spPr bwMode="auto">
          <a:xfrm>
            <a:off x="5384800" y="3962400"/>
            <a:ext cx="3048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86" name="Oval 126"/>
          <p:cNvSpPr>
            <a:spLocks noChangeArrowheads="1"/>
          </p:cNvSpPr>
          <p:nvPr/>
        </p:nvSpPr>
        <p:spPr bwMode="auto">
          <a:xfrm>
            <a:off x="7823200" y="44196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87" name="Oval 127"/>
          <p:cNvSpPr>
            <a:spLocks noChangeArrowheads="1"/>
          </p:cNvSpPr>
          <p:nvPr/>
        </p:nvSpPr>
        <p:spPr bwMode="auto">
          <a:xfrm>
            <a:off x="7823200" y="5105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88" name="Oval 130"/>
          <p:cNvSpPr>
            <a:spLocks noChangeArrowheads="1"/>
          </p:cNvSpPr>
          <p:nvPr/>
        </p:nvSpPr>
        <p:spPr bwMode="auto">
          <a:xfrm>
            <a:off x="8636000" y="4876800"/>
            <a:ext cx="4064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89" name="Oval 132"/>
          <p:cNvSpPr>
            <a:spLocks noChangeArrowheads="1"/>
          </p:cNvSpPr>
          <p:nvPr/>
        </p:nvSpPr>
        <p:spPr bwMode="auto">
          <a:xfrm>
            <a:off x="9652000" y="5105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490" name="Oval 133"/>
          <p:cNvSpPr>
            <a:spLocks noChangeArrowheads="1"/>
          </p:cNvSpPr>
          <p:nvPr/>
        </p:nvSpPr>
        <p:spPr bwMode="auto">
          <a:xfrm>
            <a:off x="8331200" y="5486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491" name="AutoShape 134"/>
          <p:cNvCxnSpPr>
            <a:cxnSpLocks noChangeShapeType="1"/>
            <a:stCxn id="16487" idx="0"/>
            <a:endCxn id="16486" idx="4"/>
          </p:cNvCxnSpPr>
          <p:nvPr/>
        </p:nvCxnSpPr>
        <p:spPr bwMode="auto">
          <a:xfrm flipV="1">
            <a:off x="7924800" y="4572000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92" name="AutoShape 140"/>
          <p:cNvCxnSpPr>
            <a:cxnSpLocks noChangeShapeType="1"/>
            <a:stCxn id="16488" idx="6"/>
            <a:endCxn id="16489" idx="0"/>
          </p:cNvCxnSpPr>
          <p:nvPr/>
        </p:nvCxnSpPr>
        <p:spPr bwMode="auto">
          <a:xfrm>
            <a:off x="9042400" y="5029200"/>
            <a:ext cx="7112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93" name="AutoShape 141"/>
          <p:cNvCxnSpPr>
            <a:cxnSpLocks noChangeShapeType="1"/>
            <a:stCxn id="16487" idx="6"/>
            <a:endCxn id="16490" idx="1"/>
          </p:cNvCxnSpPr>
          <p:nvPr/>
        </p:nvCxnSpPr>
        <p:spPr bwMode="auto">
          <a:xfrm>
            <a:off x="8026402" y="5181603"/>
            <a:ext cx="3344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94" name="AutoShape 142"/>
          <p:cNvCxnSpPr>
            <a:cxnSpLocks noChangeShapeType="1"/>
            <a:stCxn id="16488" idx="2"/>
            <a:endCxn id="16487" idx="6"/>
          </p:cNvCxnSpPr>
          <p:nvPr/>
        </p:nvCxnSpPr>
        <p:spPr bwMode="auto">
          <a:xfrm flipH="1">
            <a:off x="8026400" y="5029200"/>
            <a:ext cx="6096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95" name="AutoShape 143"/>
          <p:cNvCxnSpPr>
            <a:cxnSpLocks noChangeShapeType="1"/>
            <a:stCxn id="16490" idx="6"/>
            <a:endCxn id="16489" idx="3"/>
          </p:cNvCxnSpPr>
          <p:nvPr/>
        </p:nvCxnSpPr>
        <p:spPr bwMode="auto">
          <a:xfrm flipV="1">
            <a:off x="8534402" y="5235578"/>
            <a:ext cx="1147233" cy="3270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96" name="AutoShape 144"/>
          <p:cNvCxnSpPr>
            <a:cxnSpLocks noChangeShapeType="1"/>
            <a:stCxn id="16489" idx="7"/>
            <a:endCxn id="16497" idx="4"/>
          </p:cNvCxnSpPr>
          <p:nvPr/>
        </p:nvCxnSpPr>
        <p:spPr bwMode="auto">
          <a:xfrm flipV="1">
            <a:off x="9825569" y="4495803"/>
            <a:ext cx="436033" cy="6318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97" name="Oval 145"/>
          <p:cNvSpPr>
            <a:spLocks noChangeArrowheads="1"/>
          </p:cNvSpPr>
          <p:nvPr/>
        </p:nvSpPr>
        <p:spPr bwMode="auto">
          <a:xfrm>
            <a:off x="10160000" y="4343400"/>
            <a:ext cx="2032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cxnSp>
        <p:nvCxnSpPr>
          <p:cNvPr id="16498" name="AutoShape 146"/>
          <p:cNvCxnSpPr>
            <a:cxnSpLocks noChangeShapeType="1"/>
            <a:stCxn id="16488" idx="7"/>
            <a:endCxn id="16497" idx="3"/>
          </p:cNvCxnSpPr>
          <p:nvPr/>
        </p:nvCxnSpPr>
        <p:spPr bwMode="auto">
          <a:xfrm flipV="1">
            <a:off x="8983135" y="4473578"/>
            <a:ext cx="1206500" cy="44767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99" name="AutoShape 147"/>
          <p:cNvCxnSpPr>
            <a:cxnSpLocks noChangeShapeType="1"/>
            <a:stCxn id="16486" idx="6"/>
            <a:endCxn id="16488" idx="1"/>
          </p:cNvCxnSpPr>
          <p:nvPr/>
        </p:nvCxnSpPr>
        <p:spPr bwMode="auto">
          <a:xfrm>
            <a:off x="8026401" y="4495800"/>
            <a:ext cx="668867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500" name="AutoShape 148"/>
          <p:cNvSpPr>
            <a:spLocks noChangeArrowheads="1"/>
          </p:cNvSpPr>
          <p:nvPr/>
        </p:nvSpPr>
        <p:spPr bwMode="auto">
          <a:xfrm>
            <a:off x="8636000" y="3962400"/>
            <a:ext cx="3048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itchFamily="2" charset="2"/>
              <a:buChar char="§"/>
              <a:defRPr sz="2000">
                <a:solidFill>
                  <a:srgbClr val="12076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28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364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22083</TotalTime>
  <Words>4506</Words>
  <Application>Microsoft Macintosh PowerPoint</Application>
  <PresentationFormat>Widescreen</PresentationFormat>
  <Paragraphs>947</Paragraphs>
  <Slides>57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4" baseType="lpstr">
      <vt:lpstr>Arial Black</vt:lpstr>
      <vt:lpstr>Berlin Sans FB Demi</vt:lpstr>
      <vt:lpstr>Calibri</vt:lpstr>
      <vt:lpstr>MS PGothic</vt:lpstr>
      <vt:lpstr>ScriptS</vt:lpstr>
      <vt:lpstr>SimSun</vt:lpstr>
      <vt:lpstr>Tahoma</vt:lpstr>
      <vt:lpstr>Times New Roman</vt:lpstr>
      <vt:lpstr>Wingdings</vt:lpstr>
      <vt:lpstr>宋体</vt:lpstr>
      <vt:lpstr>隶书</vt:lpstr>
      <vt:lpstr>Arial</vt:lpstr>
      <vt:lpstr>Retrospect</vt:lpstr>
      <vt:lpstr>1_Office 主题</vt:lpstr>
      <vt:lpstr>2_Office 主题</vt:lpstr>
      <vt:lpstr>Clip</vt:lpstr>
      <vt:lpstr>Equation</vt:lpstr>
      <vt:lpstr>Mining Evolution and Dynamics of InfoNet</vt:lpstr>
      <vt:lpstr>Generative Model &amp; Model Inference</vt:lpstr>
      <vt:lpstr>Community Evolution Discovery: Algorithm </vt:lpstr>
      <vt:lpstr>Outline</vt:lpstr>
      <vt:lpstr>Role Discovery in Networks: Why Does It Matter?</vt:lpstr>
      <vt:lpstr>Mining Hierarchical Relationships</vt:lpstr>
      <vt:lpstr>PowerPoint Presentation</vt:lpstr>
      <vt:lpstr>Outline</vt:lpstr>
      <vt:lpstr>Graph/Network Summarization: Graph Compression</vt:lpstr>
      <vt:lpstr>OLAP on Information Networks</vt:lpstr>
      <vt:lpstr>Informational OLAP</vt:lpstr>
      <vt:lpstr>Topological OLAP</vt:lpstr>
      <vt:lpstr>InfoNet OLAP: Operations &amp; Framework</vt:lpstr>
      <vt:lpstr>Graph Cube: Online Analytical Processing in Multidimensional Information Networks</vt:lpstr>
      <vt:lpstr>Conventional Group-by vs. Network Summarization</vt:lpstr>
      <vt:lpstr>The Graph Cube Model</vt:lpstr>
      <vt:lpstr>The Graph Cube Model</vt:lpstr>
      <vt:lpstr>OLAP on Graph Cube</vt:lpstr>
      <vt:lpstr>OLAP on Graph Cube</vt:lpstr>
      <vt:lpstr>PowerPoint Presentation</vt:lpstr>
      <vt:lpstr>Outline</vt:lpstr>
      <vt:lpstr>Data Cleaning by Link Analysis </vt:lpstr>
      <vt:lpstr>Entity Distinction: The “Wei Wang” Challenge in DBLP</vt:lpstr>
      <vt:lpstr>The DISTINCT Methodology</vt:lpstr>
      <vt:lpstr>Training with the “Same” Data Set</vt:lpstr>
      <vt:lpstr>Clustering: Measure Similarity between Clusters</vt:lpstr>
      <vt:lpstr>Real Cases: DBLP Popular Names</vt:lpstr>
      <vt:lpstr>Distinguishing Different “Wei Wang”s</vt:lpstr>
      <vt:lpstr>PowerPoint Presentation</vt:lpstr>
      <vt:lpstr>Outline</vt:lpstr>
      <vt:lpstr>Should We Flatten Relations at Multi-Relational Mining?</vt:lpstr>
      <vt:lpstr>Loan Applications: Backend Database</vt:lpstr>
      <vt:lpstr>CrossMine: An Effective Multi-relational Classifier</vt:lpstr>
      <vt:lpstr>Tuple ID Propagation</vt:lpstr>
      <vt:lpstr>Tuple ID Propagation (Idea Outlined)</vt:lpstr>
      <vt:lpstr>Rule Generation: Example</vt:lpstr>
      <vt:lpstr>Look-One-Ahead in Rule Generation</vt:lpstr>
      <vt:lpstr>Rule Induction:  An Inductive Logic Programming (ILP) Approach</vt:lpstr>
      <vt:lpstr>FOIL: First-Order Inductive Learner (Rule Generation) </vt:lpstr>
      <vt:lpstr>Find the Best Predicate: Predicate Evaluation </vt:lpstr>
      <vt:lpstr>Negative Tuple Sampling</vt:lpstr>
      <vt:lpstr>CrossMine: Performance on Real Datasets</vt:lpstr>
      <vt:lpstr>PowerPoint Presentation</vt:lpstr>
      <vt:lpstr>Outline</vt:lpstr>
      <vt:lpstr>EgoSet: Exploiting Word Ego-Networks for Multifaceted Set Expansion</vt:lpstr>
      <vt:lpstr>EgoSet: Methodology</vt:lpstr>
      <vt:lpstr>EgoSet: System Pipeline</vt:lpstr>
      <vt:lpstr>Feature Extraction</vt:lpstr>
      <vt:lpstr>Ego-Network Construction and Ego-Community Detection</vt:lpstr>
      <vt:lpstr>Fusing Ego-communities and Ontologies</vt:lpstr>
      <vt:lpstr>Experiment Result and Case Study</vt:lpstr>
      <vt:lpstr>PowerPoint Presentation</vt:lpstr>
      <vt:lpstr>Outline</vt:lpstr>
      <vt:lpstr>Summary</vt:lpstr>
      <vt:lpstr>Future Research</vt:lpstr>
      <vt:lpstr>References: Research Papers Discussed in Part II </vt:lpstr>
      <vt:lpstr>Inductive Logic Programming Approach to Multi-Relation Classification</vt:lpstr>
    </vt:vector>
  </TitlesOfParts>
  <Company>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Wang, Chi</dc:creator>
  <cp:lastModifiedBy>Hao Wang</cp:lastModifiedBy>
  <cp:revision>979</cp:revision>
  <cp:lastPrinted>2016-02-18T19:33:51Z</cp:lastPrinted>
  <dcterms:created xsi:type="dcterms:W3CDTF">2014-06-02T15:06:14Z</dcterms:created>
  <dcterms:modified xsi:type="dcterms:W3CDTF">2017-03-09T05:17:51Z</dcterms:modified>
</cp:coreProperties>
</file>